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handoutMasterIdLst>
    <p:handoutMasterId r:id="rId80"/>
  </p:handoutMasterIdLst>
  <p:sldIdLst>
    <p:sldId id="256" r:id="rId2"/>
    <p:sldId id="259" r:id="rId3"/>
    <p:sldId id="284" r:id="rId4"/>
    <p:sldId id="290" r:id="rId5"/>
    <p:sldId id="291" r:id="rId6"/>
    <p:sldId id="412" r:id="rId7"/>
    <p:sldId id="296" r:id="rId8"/>
    <p:sldId id="295" r:id="rId9"/>
    <p:sldId id="409" r:id="rId10"/>
    <p:sldId id="301" r:id="rId11"/>
    <p:sldId id="413" r:id="rId12"/>
    <p:sldId id="303" r:id="rId13"/>
    <p:sldId id="285" r:id="rId14"/>
    <p:sldId id="406" r:id="rId15"/>
    <p:sldId id="410" r:id="rId16"/>
    <p:sldId id="376" r:id="rId17"/>
    <p:sldId id="375" r:id="rId18"/>
    <p:sldId id="377" r:id="rId19"/>
    <p:sldId id="378" r:id="rId20"/>
    <p:sldId id="379" r:id="rId21"/>
    <p:sldId id="380" r:id="rId22"/>
    <p:sldId id="381" r:id="rId23"/>
    <p:sldId id="382" r:id="rId24"/>
    <p:sldId id="383" r:id="rId25"/>
    <p:sldId id="388" r:id="rId26"/>
    <p:sldId id="385" r:id="rId27"/>
    <p:sldId id="414" r:id="rId28"/>
    <p:sldId id="415" r:id="rId29"/>
    <p:sldId id="416" r:id="rId30"/>
    <p:sldId id="417" r:id="rId31"/>
    <p:sldId id="369" r:id="rId32"/>
    <p:sldId id="391" r:id="rId33"/>
    <p:sldId id="392" r:id="rId34"/>
    <p:sldId id="418" r:id="rId35"/>
    <p:sldId id="395" r:id="rId36"/>
    <p:sldId id="419" r:id="rId37"/>
    <p:sldId id="396" r:id="rId38"/>
    <p:sldId id="420" r:id="rId39"/>
    <p:sldId id="421" r:id="rId40"/>
    <p:sldId id="422" r:id="rId41"/>
    <p:sldId id="407" r:id="rId42"/>
    <p:sldId id="411" r:id="rId43"/>
    <p:sldId id="425" r:id="rId44"/>
    <p:sldId id="423" r:id="rId45"/>
    <p:sldId id="424" r:id="rId46"/>
    <p:sldId id="426" r:id="rId47"/>
    <p:sldId id="430" r:id="rId48"/>
    <p:sldId id="431" r:id="rId49"/>
    <p:sldId id="432" r:id="rId50"/>
    <p:sldId id="433" r:id="rId51"/>
    <p:sldId id="434" r:id="rId52"/>
    <p:sldId id="435" r:id="rId53"/>
    <p:sldId id="436" r:id="rId54"/>
    <p:sldId id="437" r:id="rId55"/>
    <p:sldId id="438" r:id="rId56"/>
    <p:sldId id="439" r:id="rId57"/>
    <p:sldId id="440" r:id="rId58"/>
    <p:sldId id="441" r:id="rId59"/>
    <p:sldId id="442" r:id="rId60"/>
    <p:sldId id="443" r:id="rId61"/>
    <p:sldId id="444" r:id="rId62"/>
    <p:sldId id="445" r:id="rId63"/>
    <p:sldId id="446" r:id="rId64"/>
    <p:sldId id="447" r:id="rId65"/>
    <p:sldId id="448" r:id="rId66"/>
    <p:sldId id="449" r:id="rId67"/>
    <p:sldId id="450" r:id="rId68"/>
    <p:sldId id="451" r:id="rId69"/>
    <p:sldId id="404" r:id="rId70"/>
    <p:sldId id="356" r:id="rId71"/>
    <p:sldId id="398" r:id="rId72"/>
    <p:sldId id="399" r:id="rId73"/>
    <p:sldId id="400" r:id="rId74"/>
    <p:sldId id="401" r:id="rId75"/>
    <p:sldId id="402" r:id="rId76"/>
    <p:sldId id="403" r:id="rId77"/>
    <p:sldId id="288" r:id="rId78"/>
  </p:sldIdLst>
  <p:sldSz cx="9144000" cy="5143500" type="screen16x9"/>
  <p:notesSz cx="6858000" cy="9144000"/>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4367"/>
    <a:srgbClr val="1D4865"/>
    <a:srgbClr val="1D4971"/>
    <a:srgbClr val="51B3CD"/>
    <a:srgbClr val="83C2DB"/>
    <a:srgbClr val="2980B4"/>
    <a:srgbClr val="4287C6"/>
    <a:srgbClr val="2780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71" autoAdjust="0"/>
    <p:restoredTop sz="78007" autoAdjust="0"/>
  </p:normalViewPr>
  <p:slideViewPr>
    <p:cSldViewPr snapToGrid="0">
      <p:cViewPr varScale="1">
        <p:scale>
          <a:sx n="65" d="100"/>
          <a:sy n="65" d="100"/>
        </p:scale>
        <p:origin x="43" y="48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2022/7/24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1967190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2022/7/24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382649715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老師，各位同學大家好，我是今天報告的研究生李承諺，我的指導教授是廖秀莉教授，我研究的論文題目為 以生成對抗網路為基礎將室內設計三維模型轉換之研究。</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2499906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900" dirty="0" smtClean="0"/>
              <a:t>pix2pix</a:t>
            </a:r>
            <a:r>
              <a:rPr lang="zh-TW" altLang="en-US" sz="900" dirty="0" smtClean="0"/>
              <a:t>為圖像翻譯，能夠將一種領域的圖片轉換為另一種領域，本研究將素模當成一種領域，擬真圖當成另一種領域，將素模轉換為擬真圖</a:t>
            </a:r>
            <a:endParaRPr lang="zh-TW" altLang="zh-TW" sz="900"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2472276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kern="1200" dirty="0" smtClean="0">
                <a:solidFill>
                  <a:schemeClr val="tx1"/>
                </a:solidFill>
                <a:effectLst/>
                <a:latin typeface="+mn-lt"/>
                <a:ea typeface="+mn-ea"/>
                <a:cs typeface="+mn-cs"/>
              </a:rPr>
              <a:t>而本研究將會使用生成對抗網路中的兩種變形</a:t>
            </a:r>
            <a:r>
              <a:rPr lang="en-US" altLang="zh-TW" sz="900" kern="1200" dirty="0" smtClean="0">
                <a:solidFill>
                  <a:schemeClr val="tx1"/>
                </a:solidFill>
                <a:effectLst/>
                <a:latin typeface="+mn-lt"/>
                <a:ea typeface="+mn-ea"/>
                <a:cs typeface="+mn-cs"/>
              </a:rPr>
              <a:t>:Pix2pix</a:t>
            </a:r>
            <a:r>
              <a:rPr lang="zh-TW" altLang="en-US" sz="900" kern="1200" dirty="0" smtClean="0">
                <a:solidFill>
                  <a:schemeClr val="tx1"/>
                </a:solidFill>
                <a:effectLst/>
                <a:latin typeface="+mn-lt"/>
                <a:ea typeface="+mn-ea"/>
                <a:cs typeface="+mn-cs"/>
              </a:rPr>
              <a:t>以及</a:t>
            </a:r>
            <a:r>
              <a:rPr lang="en-US" altLang="zh-TW" sz="900" kern="1200" dirty="0" err="1" smtClean="0">
                <a:solidFill>
                  <a:schemeClr val="tx1"/>
                </a:solidFill>
                <a:effectLst/>
                <a:latin typeface="+mn-lt"/>
                <a:ea typeface="+mn-ea"/>
                <a:cs typeface="+mn-cs"/>
              </a:rPr>
              <a:t>CycleGAN</a:t>
            </a:r>
            <a:r>
              <a:rPr lang="zh-TW" altLang="en-US" sz="900" kern="1200" dirty="0" smtClean="0">
                <a:solidFill>
                  <a:schemeClr val="tx1"/>
                </a:solidFill>
                <a:effectLst/>
                <a:latin typeface="+mn-lt"/>
                <a:ea typeface="+mn-ea"/>
                <a:cs typeface="+mn-cs"/>
              </a:rPr>
              <a:t>來進行圖片的生成，</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3365545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TW" sz="900" dirty="0" smtClean="0"/>
              <a:t>A.</a:t>
            </a:r>
            <a:r>
              <a:rPr lang="zh-TW" altLang="en-US" sz="900" dirty="0" smtClean="0"/>
              <a:t> 觀察</a:t>
            </a:r>
            <a:r>
              <a:rPr lang="en-US" altLang="zh-TW" sz="900" dirty="0" smtClean="0"/>
              <a:t>Pix2pix</a:t>
            </a:r>
            <a:r>
              <a:rPr lang="zh-TW" altLang="en-US" sz="900" dirty="0" smtClean="0"/>
              <a:t>以及</a:t>
            </a:r>
            <a:r>
              <a:rPr lang="en-US" altLang="zh-TW" sz="900" dirty="0" err="1" smtClean="0"/>
              <a:t>CycleGAN</a:t>
            </a:r>
            <a:r>
              <a:rPr lang="zh-TW" altLang="en-US" sz="900" dirty="0" smtClean="0"/>
              <a:t>兩大轉換圖片的生成對抗網路應用在室內設計的領域上哪種更有優勢</a:t>
            </a:r>
            <a:endParaRPr lang="en-US" altLang="zh-TW" sz="900" dirty="0" smtClean="0"/>
          </a:p>
          <a:p>
            <a:pPr>
              <a:lnSpc>
                <a:spcPct val="150000"/>
              </a:lnSpc>
            </a:pPr>
            <a:r>
              <a:rPr lang="en-US" altLang="zh-TW" sz="900" dirty="0" smtClean="0"/>
              <a:t>B.</a:t>
            </a:r>
            <a:r>
              <a:rPr lang="zh-TW" altLang="en-US" sz="900" dirty="0" smtClean="0"/>
              <a:t> 使用生成對抗網路將室內設計三維模型轉換為真實照片是否有好的效果</a:t>
            </a:r>
            <a:endParaRPr lang="en-US" altLang="zh-TW" sz="900" dirty="0" smtClean="0"/>
          </a:p>
          <a:p>
            <a:pPr>
              <a:lnSpc>
                <a:spcPct val="150000"/>
              </a:lnSpc>
            </a:pPr>
            <a:r>
              <a:rPr lang="en-US" altLang="zh-TW" sz="900" dirty="0" smtClean="0"/>
              <a:t>C.</a:t>
            </a:r>
            <a:r>
              <a:rPr lang="zh-TW" altLang="en-US" sz="900" dirty="0" smtClean="0"/>
              <a:t> 利用生成對抗網路製作擬真圖與渲染軟體製作的擬真圖的優缺點比較</a:t>
            </a:r>
            <a:endParaRPr lang="en-US" altLang="zh-TW" sz="900" dirty="0" smtClean="0"/>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dirty="0" smtClean="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26370716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6814433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三維模型為一個物體以三維的方式表現，通常使用電腦或其他影像裝置進行顯示，顯示的物體可以是現實的物體，也可以是虛構的東西。現今三維模型已運用於許多產業，例如醫療行業製作器官的模型、電子遊戲業用於虛擬場景等，當然室內設計業也不例外，</a:t>
            </a:r>
            <a:endParaRPr lang="en-US"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三維模型能夠具有多個特徵，而三維模型主要以</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建模軟體來繪製，在台灣市面上已有許多成熟的</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建模軟體，例如</a:t>
            </a:r>
            <a:r>
              <a:rPr lang="en-US" altLang="zh-TW" sz="900" kern="1200" dirty="0" err="1" smtClean="0">
                <a:solidFill>
                  <a:schemeClr val="tx1"/>
                </a:solidFill>
                <a:effectLst/>
                <a:latin typeface="+mn-lt"/>
                <a:ea typeface="+mn-ea"/>
                <a:cs typeface="+mn-cs"/>
              </a:rPr>
              <a:t>SketchUp</a:t>
            </a:r>
            <a:r>
              <a:rPr lang="en-US" altLang="zh-TW" sz="900" kern="1200" dirty="0" smtClean="0">
                <a:solidFill>
                  <a:schemeClr val="tx1"/>
                </a:solidFill>
                <a:effectLst/>
                <a:latin typeface="+mn-lt"/>
                <a:ea typeface="+mn-ea"/>
                <a:cs typeface="+mn-cs"/>
              </a:rPr>
              <a:t>(SKP)</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3ds Max</a:t>
            </a:r>
            <a:r>
              <a:rPr lang="zh-TW" altLang="zh-TW" sz="900" kern="1200" dirty="0" smtClean="0">
                <a:solidFill>
                  <a:schemeClr val="tx1"/>
                </a:solidFill>
                <a:effectLst/>
                <a:latin typeface="+mn-lt"/>
                <a:ea typeface="+mn-ea"/>
                <a:cs typeface="+mn-cs"/>
              </a:rPr>
              <a:t>等都是常見的</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建模軟體</a:t>
            </a:r>
            <a:r>
              <a:rPr lang="zh-TW" altLang="en-US" sz="900" kern="1200" dirty="0" smtClean="0">
                <a:solidFill>
                  <a:schemeClr val="tx1"/>
                </a:solidFill>
                <a:effectLst/>
                <a:latin typeface="+mn-lt"/>
                <a:ea typeface="+mn-ea"/>
                <a:cs typeface="+mn-cs"/>
              </a:rPr>
              <a:t>。</a:t>
            </a:r>
            <a:endParaRPr lang="en-US"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通常在建置完</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模型後會再經過一道渲染程序，將原先建置的三維模型透過渲染引擎渲染成更接近真實</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場景的圖片，稱為</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擬真圖</a:t>
            </a:r>
            <a:r>
              <a:rPr lang="zh-TW" altLang="zh-TW" sz="900" kern="1200" dirty="0" smtClean="0">
                <a:solidFill>
                  <a:schemeClr val="tx1"/>
                </a:solidFill>
                <a:effectLst/>
                <a:latin typeface="+mn-lt"/>
                <a:ea typeface="+mn-ea"/>
                <a:cs typeface="+mn-cs"/>
              </a:rPr>
              <a:t>。渲染軟體</a:t>
            </a:r>
            <a:r>
              <a:rPr lang="zh-TW" altLang="en-US" sz="900" kern="1200" dirty="0" smtClean="0">
                <a:solidFill>
                  <a:schemeClr val="tx1"/>
                </a:solidFill>
                <a:effectLst/>
                <a:latin typeface="+mn-lt"/>
                <a:ea typeface="+mn-ea"/>
                <a:cs typeface="+mn-cs"/>
              </a:rPr>
              <a:t>如</a:t>
            </a:r>
            <a:r>
              <a:rPr lang="en-US" altLang="zh-TW" sz="900" kern="1200" dirty="0" smtClean="0">
                <a:solidFill>
                  <a:schemeClr val="tx1"/>
                </a:solidFill>
                <a:effectLst/>
                <a:latin typeface="+mn-lt"/>
                <a:ea typeface="+mn-ea"/>
                <a:cs typeface="+mn-cs"/>
              </a:rPr>
              <a:t>V-Ray</a:t>
            </a:r>
            <a:r>
              <a:rPr lang="zh-TW" altLang="en-US" sz="900" kern="1200" dirty="0" smtClean="0">
                <a:solidFill>
                  <a:schemeClr val="tx1"/>
                </a:solidFill>
                <a:effectLst/>
                <a:latin typeface="+mn-lt"/>
                <a:ea typeface="+mn-ea"/>
                <a:cs typeface="+mn-cs"/>
              </a:rPr>
              <a:t>、</a:t>
            </a:r>
            <a:r>
              <a:rPr lang="en-US" altLang="zh-TW" dirty="0" err="1" smtClean="0">
                <a:latin typeface="+mn-ea"/>
              </a:rPr>
              <a:t>Enscape</a:t>
            </a:r>
            <a:r>
              <a:rPr lang="zh-TW" altLang="en-US" sz="900" kern="1200" dirty="0" smtClean="0">
                <a:solidFill>
                  <a:schemeClr val="tx1"/>
                </a:solidFill>
                <a:effectLst/>
                <a:latin typeface="+mn-lt"/>
                <a:ea typeface="+mn-ea"/>
                <a:cs typeface="+mn-cs"/>
              </a:rPr>
              <a:t>等等</a:t>
            </a:r>
            <a:r>
              <a:rPr lang="zh-TW" altLang="zh-TW" sz="900" kern="1200" dirty="0" smtClean="0">
                <a:solidFill>
                  <a:schemeClr val="tx1"/>
                </a:solidFill>
                <a:effectLst/>
                <a:latin typeface="+mn-lt"/>
                <a:ea typeface="+mn-ea"/>
                <a:cs typeface="+mn-cs"/>
              </a:rPr>
              <a:t>，渲染</a:t>
            </a:r>
            <a:r>
              <a:rPr lang="zh-TW" altLang="zh-TW" sz="900" kern="1200" dirty="0" smtClean="0">
                <a:solidFill>
                  <a:schemeClr val="tx1"/>
                </a:solidFill>
                <a:effectLst/>
                <a:latin typeface="+mn-lt"/>
                <a:ea typeface="+mn-ea"/>
                <a:cs typeface="+mn-cs"/>
              </a:rPr>
              <a:t>的過程能夠將模型進行著色，也能因應不同材質做調整，更能顯示出建築的紋理、光源等，使得照片更為真實。</a:t>
            </a: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512340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Wingdings" panose="05000000000000000000" pitchFamily="2" charset="2"/>
              <a:buChar char="Ø"/>
            </a:pPr>
            <a:r>
              <a:rPr lang="zh-TW" altLang="en-US" dirty="0" smtClean="0"/>
              <a:t>卷積是一種數學運算，可以對資料做特徵的萃取，增加資料的特徵，萃取出來的特徵再傳送到下一層卷積做特徵萃取，通常對圖片的應用會有良好的效果</a:t>
            </a:r>
            <a:endParaRPr lang="en-US" altLang="zh-TW" dirty="0" smtClean="0"/>
          </a:p>
          <a:p>
            <a:pPr marL="285750" marR="0" lvl="0" indent="-285750" algn="l" defTabSz="6858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TW" altLang="en-US" dirty="0" smtClean="0"/>
              <a:t>卷積網路包括卷積層與池化層，卷積層擁有一個卷積過濾器，他是一個二維矩陣，對圖片由左至右、由上到下進行掃描，對圖片進行像素乘法，並加總其結果，當影像過濾的那部份很接近過濾器時，輸出就會是較大的正值，就會將此特徵萃取出來</a:t>
            </a:r>
            <a:endParaRPr lang="en-US" altLang="zh-TW" dirty="0" smtClean="0"/>
          </a:p>
          <a:p>
            <a:pPr marL="285750" indent="-285750">
              <a:buFont typeface="Wingdings" panose="05000000000000000000" pitchFamily="2" charset="2"/>
              <a:buChar char="Ø"/>
            </a:pPr>
            <a:r>
              <a:rPr lang="zh-TW" altLang="en-US" dirty="0" smtClean="0"/>
              <a:t>由於卷積會將整張圖片掃過一遍並對每格像素進行計算，但此方式會造成計算耗 能消耗過大，為了解決此問題也因此有池化層的出現。池化層 </a:t>
            </a:r>
            <a:r>
              <a:rPr lang="en-US" altLang="zh-TW" dirty="0" smtClean="0"/>
              <a:t>:</a:t>
            </a:r>
            <a:r>
              <a:rPr lang="zh-TW" altLang="en-US" dirty="0" smtClean="0"/>
              <a:t> 降低計算耗能，縮小圖片維度</a:t>
            </a:r>
            <a:endParaRPr lang="en-US" altLang="zh-TW" dirty="0" smtClean="0"/>
          </a:p>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11141014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生成對抗網路</a:t>
            </a:r>
            <a:r>
              <a:rPr lang="en-US" altLang="zh-TW" sz="900" kern="1200" dirty="0" smtClean="0">
                <a:solidFill>
                  <a:schemeClr val="tx1"/>
                </a:solidFill>
                <a:effectLst/>
                <a:latin typeface="+mn-lt"/>
                <a:ea typeface="+mn-ea"/>
                <a:cs typeface="+mn-cs"/>
              </a:rPr>
              <a:t>(Generative Adversarial Network)</a:t>
            </a:r>
            <a:r>
              <a:rPr lang="zh-TW" altLang="zh-TW" sz="900" kern="1200" dirty="0" smtClean="0">
                <a:solidFill>
                  <a:schemeClr val="tx1"/>
                </a:solidFill>
                <a:effectLst/>
                <a:latin typeface="+mn-lt"/>
                <a:ea typeface="+mn-ea"/>
                <a:cs typeface="+mn-cs"/>
              </a:rPr>
              <a:t>由</a:t>
            </a:r>
            <a:r>
              <a:rPr lang="en-US" altLang="zh-TW" sz="900" kern="1200" dirty="0" smtClean="0">
                <a:solidFill>
                  <a:schemeClr val="tx1"/>
                </a:solidFill>
                <a:effectLst/>
                <a:latin typeface="+mn-lt"/>
                <a:ea typeface="+mn-ea"/>
                <a:cs typeface="+mn-cs"/>
              </a:rPr>
              <a:t>Ian J. </a:t>
            </a:r>
            <a:r>
              <a:rPr lang="en-US" altLang="zh-TW" sz="900" kern="1200" dirty="0" err="1" smtClean="0">
                <a:solidFill>
                  <a:schemeClr val="tx1"/>
                </a:solidFill>
                <a:effectLst/>
                <a:latin typeface="+mn-lt"/>
                <a:ea typeface="+mn-ea"/>
                <a:cs typeface="+mn-cs"/>
              </a:rPr>
              <a:t>Goodfellow</a:t>
            </a:r>
            <a:r>
              <a:rPr lang="en-US" altLang="zh-TW" sz="900" kern="1200" dirty="0" smtClean="0">
                <a:solidFill>
                  <a:schemeClr val="tx1"/>
                </a:solidFill>
                <a:effectLst/>
                <a:latin typeface="+mn-lt"/>
                <a:ea typeface="+mn-ea"/>
                <a:cs typeface="+mn-cs"/>
              </a:rPr>
              <a:t>(2014)</a:t>
            </a:r>
            <a:r>
              <a:rPr lang="zh-TW" altLang="zh-TW" sz="900" kern="1200" dirty="0" smtClean="0">
                <a:solidFill>
                  <a:schemeClr val="tx1"/>
                </a:solidFill>
                <a:effectLst/>
                <a:latin typeface="+mn-lt"/>
                <a:ea typeface="+mn-ea"/>
                <a:cs typeface="+mn-cs"/>
              </a:rPr>
              <a:t>所提出。生成對抗為生成器</a:t>
            </a:r>
            <a:r>
              <a:rPr lang="en-US" altLang="zh-TW" sz="900" kern="1200" dirty="0" smtClean="0">
                <a:solidFill>
                  <a:schemeClr val="tx1"/>
                </a:solidFill>
                <a:effectLst/>
                <a:latin typeface="+mn-lt"/>
                <a:ea typeface="+mn-ea"/>
                <a:cs typeface="+mn-cs"/>
              </a:rPr>
              <a:t>(Generator)</a:t>
            </a:r>
            <a:r>
              <a:rPr lang="zh-TW" altLang="zh-TW" sz="900" kern="1200" dirty="0" smtClean="0">
                <a:solidFill>
                  <a:schemeClr val="tx1"/>
                </a:solidFill>
                <a:effectLst/>
                <a:latin typeface="+mn-lt"/>
                <a:ea typeface="+mn-ea"/>
                <a:cs typeface="+mn-cs"/>
              </a:rPr>
              <a:t>與判別器</a:t>
            </a:r>
            <a:r>
              <a:rPr lang="en-US" altLang="zh-TW" sz="900" kern="1200" dirty="0" smtClean="0">
                <a:solidFill>
                  <a:schemeClr val="tx1"/>
                </a:solidFill>
                <a:effectLst/>
                <a:latin typeface="+mn-lt"/>
                <a:ea typeface="+mn-ea"/>
                <a:cs typeface="+mn-cs"/>
              </a:rPr>
              <a:t>(Discriminator)</a:t>
            </a:r>
            <a:r>
              <a:rPr lang="zh-TW" altLang="zh-TW" sz="900" kern="1200" dirty="0" smtClean="0">
                <a:solidFill>
                  <a:schemeClr val="tx1"/>
                </a:solidFill>
                <a:effectLst/>
                <a:latin typeface="+mn-lt"/>
                <a:ea typeface="+mn-ea"/>
                <a:cs typeface="+mn-cs"/>
              </a:rPr>
              <a:t>。</a:t>
            </a:r>
            <a:endParaRPr lang="en-US"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kern="1200" dirty="0" smtClean="0">
                <a:solidFill>
                  <a:schemeClr val="tx1"/>
                </a:solidFill>
                <a:effectLst/>
                <a:latin typeface="+mn-lt"/>
                <a:ea typeface="+mn-ea"/>
                <a:cs typeface="+mn-cs"/>
              </a:rPr>
              <a:t>他的基本架構為一個生成器與一個判別器</a:t>
            </a:r>
            <a:endParaRPr lang="en-US" altLang="zh-TW" sz="900" kern="1200" dirty="0" smtClean="0">
              <a:solidFill>
                <a:schemeClr val="tx1"/>
              </a:solidFill>
              <a:effectLst/>
              <a:latin typeface="+mn-lt"/>
              <a:ea typeface="+mn-ea"/>
              <a:cs typeface="+mn-cs"/>
            </a:endParaRPr>
          </a:p>
          <a:p>
            <a:r>
              <a:rPr lang="zh-TW" altLang="en-US" sz="900" kern="1200" dirty="0" smtClean="0">
                <a:solidFill>
                  <a:schemeClr val="tx1"/>
                </a:solidFill>
                <a:effectLst/>
                <a:latin typeface="+mn-lt"/>
                <a:ea typeface="+mn-ea"/>
                <a:cs typeface="+mn-cs"/>
              </a:rPr>
              <a:t>生成器用來生成圖片，判別器則是用來判別圖片的真或假</a:t>
            </a:r>
            <a:endParaRPr lang="en-US"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7393796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生成器由潛在空間取樣隨機數列</a:t>
            </a:r>
            <a:r>
              <a:rPr lang="en-US" altLang="zh-TW" sz="900" kern="1200" dirty="0" smtClean="0">
                <a:solidFill>
                  <a:schemeClr val="tx1"/>
                </a:solidFill>
                <a:effectLst/>
                <a:latin typeface="+mn-lt"/>
                <a:ea typeface="+mn-ea"/>
                <a:cs typeface="+mn-cs"/>
              </a:rPr>
              <a:t>z</a:t>
            </a:r>
            <a:r>
              <a:rPr lang="zh-TW" altLang="zh-TW" sz="900" kern="1200" dirty="0" smtClean="0">
                <a:solidFill>
                  <a:schemeClr val="tx1"/>
                </a:solidFill>
                <a:effectLst/>
                <a:latin typeface="+mn-lt"/>
                <a:ea typeface="+mn-ea"/>
                <a:cs typeface="+mn-cs"/>
              </a:rPr>
              <a:t>做為第一次的輸入接著生成圖片，再將生成出來的圖片輸入到判別器。</a:t>
            </a:r>
          </a:p>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312321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其中生成器使用的是自動編碼器</a:t>
            </a:r>
            <a:r>
              <a:rPr lang="en-US" altLang="zh-TW" sz="900" kern="1200" dirty="0" smtClean="0">
                <a:solidFill>
                  <a:schemeClr val="tx1"/>
                </a:solidFill>
                <a:effectLst/>
                <a:latin typeface="+mn-lt"/>
                <a:ea typeface="+mn-ea"/>
                <a:cs typeface="+mn-cs"/>
              </a:rPr>
              <a:t>(</a:t>
            </a:r>
            <a:r>
              <a:rPr lang="en-US" altLang="zh-TW" sz="900" kern="1200" dirty="0" err="1" smtClean="0">
                <a:solidFill>
                  <a:schemeClr val="tx1"/>
                </a:solidFill>
                <a:effectLst/>
                <a:latin typeface="+mn-lt"/>
                <a:ea typeface="+mn-ea"/>
                <a:cs typeface="+mn-cs"/>
              </a:rPr>
              <a:t>Autoencoder</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，自動編碼器是由編碼器</a:t>
            </a:r>
            <a:r>
              <a:rPr lang="en-US" altLang="zh-TW" sz="900" kern="1200" dirty="0" smtClean="0">
                <a:solidFill>
                  <a:schemeClr val="tx1"/>
                </a:solidFill>
                <a:effectLst/>
                <a:latin typeface="+mn-lt"/>
                <a:ea typeface="+mn-ea"/>
                <a:cs typeface="+mn-cs"/>
              </a:rPr>
              <a:t>(encoder)</a:t>
            </a:r>
            <a:r>
              <a:rPr lang="zh-TW" altLang="zh-TW" sz="900" kern="1200" dirty="0" smtClean="0">
                <a:solidFill>
                  <a:schemeClr val="tx1"/>
                </a:solidFill>
                <a:effectLst/>
                <a:latin typeface="+mn-lt"/>
                <a:ea typeface="+mn-ea"/>
                <a:cs typeface="+mn-cs"/>
              </a:rPr>
              <a:t>與解碼器</a:t>
            </a:r>
            <a:r>
              <a:rPr lang="en-US" altLang="zh-TW" sz="900" kern="1200" dirty="0" smtClean="0">
                <a:solidFill>
                  <a:schemeClr val="tx1"/>
                </a:solidFill>
                <a:effectLst/>
                <a:latin typeface="+mn-lt"/>
                <a:ea typeface="+mn-ea"/>
                <a:cs typeface="+mn-cs"/>
              </a:rPr>
              <a:t>(decoder)</a:t>
            </a:r>
            <a:r>
              <a:rPr lang="zh-TW" altLang="zh-TW" sz="900" kern="1200" dirty="0" smtClean="0">
                <a:solidFill>
                  <a:schemeClr val="tx1"/>
                </a:solidFill>
                <a:effectLst/>
                <a:latin typeface="+mn-lt"/>
                <a:ea typeface="+mn-ea"/>
                <a:cs typeface="+mn-cs"/>
              </a:rPr>
              <a:t>所組成的神經網路，編碼器</a:t>
            </a:r>
            <a:r>
              <a:rPr lang="zh-TW" altLang="en-US" sz="900" kern="1200" dirty="0" smtClean="0">
                <a:solidFill>
                  <a:schemeClr val="tx1"/>
                </a:solidFill>
                <a:effectLst/>
                <a:latin typeface="+mn-lt"/>
                <a:ea typeface="+mn-ea"/>
                <a:cs typeface="+mn-cs"/>
              </a:rPr>
              <a:t>是</a:t>
            </a:r>
            <a:r>
              <a:rPr lang="zh-TW" altLang="zh-TW" sz="900" kern="1200" dirty="0" smtClean="0">
                <a:solidFill>
                  <a:schemeClr val="tx1"/>
                </a:solidFill>
                <a:effectLst/>
                <a:latin typeface="+mn-lt"/>
                <a:ea typeface="+mn-ea"/>
                <a:cs typeface="+mn-cs"/>
              </a:rPr>
              <a:t>將高維度的輸入資料壓縮成一個低維度的向量，此時的特徵向量為整個輸入資料最具代表性的精華，解碼器則是將</a:t>
            </a:r>
            <a:r>
              <a:rPr lang="zh-TW" altLang="en-US" sz="900" kern="1200" dirty="0" smtClean="0">
                <a:solidFill>
                  <a:schemeClr val="tx1"/>
                </a:solidFill>
                <a:effectLst/>
                <a:latin typeface="+mn-lt"/>
                <a:ea typeface="+mn-ea"/>
                <a:cs typeface="+mn-cs"/>
              </a:rPr>
              <a:t>精華的</a:t>
            </a:r>
            <a:r>
              <a:rPr lang="zh-TW" altLang="zh-TW" sz="900" kern="1200" dirty="0" smtClean="0">
                <a:solidFill>
                  <a:schemeClr val="tx1"/>
                </a:solidFill>
                <a:effectLst/>
                <a:latin typeface="+mn-lt"/>
                <a:ea typeface="+mn-ea"/>
                <a:cs typeface="+mn-cs"/>
              </a:rPr>
              <a:t>特徵向量解壓縮回原始領域。</a:t>
            </a:r>
            <a:endParaRPr lang="en-US"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kern="1200" dirty="0" smtClean="0">
                <a:solidFill>
                  <a:schemeClr val="tx1"/>
                </a:solidFill>
                <a:effectLst/>
                <a:latin typeface="+mn-lt"/>
                <a:ea typeface="+mn-ea"/>
                <a:cs typeface="+mn-cs"/>
              </a:rPr>
              <a:t>為什要用這個自動編碼器呢 因為在訓練圖片的過程 圖片的資料維度是非常大的，如果直接把原始資料進行訓練那會耗非常大的效能，所以他選擇在訓練前先壓縮資料，取出最資料的最精華，訓練完在解壓縮回去，這樣就能大大的節省效能，這也是自動編碼器的作用</a:t>
            </a:r>
            <a:endParaRPr lang="zh-TW" altLang="zh-TW" sz="900" kern="1200" dirty="0" smtClean="0">
              <a:solidFill>
                <a:schemeClr val="tx1"/>
              </a:solidFill>
              <a:effectLst/>
              <a:latin typeface="+mn-lt"/>
              <a:ea typeface="+mn-ea"/>
              <a:cs typeface="+mn-cs"/>
            </a:endParaRPr>
          </a:p>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377177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判別器為一個任意的神經網路，對於圖片通常會使用卷積神經網路</a:t>
            </a:r>
            <a:r>
              <a:rPr lang="en-US" altLang="zh-TW" sz="900" kern="1200" dirty="0" smtClean="0">
                <a:solidFill>
                  <a:schemeClr val="tx1"/>
                </a:solidFill>
                <a:effectLst/>
                <a:latin typeface="+mn-lt"/>
                <a:ea typeface="+mn-ea"/>
                <a:cs typeface="+mn-cs"/>
              </a:rPr>
              <a:t>(CNN)</a:t>
            </a:r>
            <a:r>
              <a:rPr lang="zh-TW" altLang="en-US" sz="900" kern="1200" dirty="0" smtClean="0">
                <a:solidFill>
                  <a:schemeClr val="tx1"/>
                </a:solidFill>
                <a:effectLst/>
                <a:latin typeface="+mn-lt"/>
                <a:ea typeface="+mn-ea"/>
                <a:cs typeface="+mn-cs"/>
              </a:rPr>
              <a:t>，因為</a:t>
            </a:r>
            <a:r>
              <a:rPr lang="en-US" altLang="zh-TW" sz="900" kern="1200" dirty="0" smtClean="0">
                <a:solidFill>
                  <a:schemeClr val="tx1"/>
                </a:solidFill>
                <a:effectLst/>
                <a:latin typeface="+mn-lt"/>
                <a:ea typeface="+mn-ea"/>
                <a:cs typeface="+mn-cs"/>
              </a:rPr>
              <a:t>CNN</a:t>
            </a:r>
            <a:r>
              <a:rPr lang="zh-TW" altLang="en-US" sz="900" kern="1200" dirty="0" smtClean="0">
                <a:solidFill>
                  <a:schemeClr val="tx1"/>
                </a:solidFill>
                <a:effectLst/>
                <a:latin typeface="+mn-lt"/>
                <a:ea typeface="+mn-ea"/>
                <a:cs typeface="+mn-cs"/>
              </a:rPr>
              <a:t>在處理圖片的效果是非常好的</a:t>
            </a:r>
            <a:r>
              <a:rPr lang="zh-TW" altLang="zh-TW" sz="900" kern="1200" dirty="0" smtClean="0">
                <a:solidFill>
                  <a:schemeClr val="tx1"/>
                </a:solidFill>
                <a:effectLst/>
                <a:latin typeface="+mn-lt"/>
                <a:ea typeface="+mn-ea"/>
                <a:cs typeface="+mn-cs"/>
              </a:rPr>
              <a:t>。</a:t>
            </a:r>
            <a:r>
              <a:rPr lang="zh-TW" altLang="en-US" sz="900" kern="1200" dirty="0" smtClean="0">
                <a:solidFill>
                  <a:schemeClr val="tx1"/>
                </a:solidFill>
                <a:effectLst/>
                <a:latin typeface="+mn-lt"/>
                <a:ea typeface="+mn-ea"/>
                <a:cs typeface="+mn-cs"/>
              </a:rPr>
              <a:t>先將真實圖片資料給判別器做訓練，訓練出一個完整的神經網路，接著將生成器生成出來的假圖片丟入判別器進行判別。</a:t>
            </a:r>
            <a:r>
              <a:rPr lang="zh-TW" altLang="zh-TW" sz="900" kern="1200" dirty="0" smtClean="0">
                <a:solidFill>
                  <a:schemeClr val="tx1"/>
                </a:solidFill>
                <a:effectLst/>
                <a:latin typeface="+mn-lt"/>
                <a:ea typeface="+mn-ea"/>
                <a:cs typeface="+mn-cs"/>
              </a:rPr>
              <a:t>判別器會回傳一個分數</a:t>
            </a:r>
            <a:r>
              <a:rPr lang="en-US" altLang="zh-TW" sz="900" kern="1200" dirty="0" smtClean="0">
                <a:solidFill>
                  <a:schemeClr val="tx1"/>
                </a:solidFill>
                <a:effectLst/>
                <a:latin typeface="+mn-lt"/>
                <a:ea typeface="+mn-ea"/>
                <a:cs typeface="+mn-cs"/>
              </a:rPr>
              <a:t>(Scalar)</a:t>
            </a:r>
            <a:r>
              <a:rPr lang="zh-TW" altLang="zh-TW" sz="900" kern="1200" dirty="0" smtClean="0">
                <a:solidFill>
                  <a:schemeClr val="tx1"/>
                </a:solidFill>
                <a:effectLst/>
                <a:latin typeface="+mn-lt"/>
                <a:ea typeface="+mn-ea"/>
                <a:cs typeface="+mn-cs"/>
              </a:rPr>
              <a:t>給生成器，分數越大代表輸入的假圖片越接近真實的照片，生成器接收到分數之後調整參數繼續改良生成圖片，再輸入至判別器回傳結果，</a:t>
            </a:r>
            <a:endParaRPr lang="en-US" altLang="zh-TW" sz="900" kern="1200" dirty="0" smtClean="0">
              <a:solidFill>
                <a:schemeClr val="tx1"/>
              </a:solidFill>
              <a:effectLst/>
              <a:latin typeface="+mn-lt"/>
              <a:ea typeface="+mn-ea"/>
              <a:cs typeface="+mn-cs"/>
            </a:endParaRPr>
          </a:p>
          <a:p>
            <a:r>
              <a:rPr lang="zh-TW" altLang="en-US" sz="900" kern="1200" dirty="0" smtClean="0">
                <a:solidFill>
                  <a:schemeClr val="tx1"/>
                </a:solidFill>
                <a:effectLst/>
                <a:latin typeface="+mn-lt"/>
                <a:ea typeface="+mn-ea"/>
                <a:cs typeface="+mn-cs"/>
              </a:rPr>
              <a:t>左下為生成對抗網路的簡單網路架構圖，首先第一次生成不知道要生成什麼東西，所以會先隨便給一個向量</a:t>
            </a:r>
            <a:r>
              <a:rPr lang="en-US" altLang="zh-TW" sz="900" kern="1200" dirty="0" smtClean="0">
                <a:solidFill>
                  <a:schemeClr val="tx1"/>
                </a:solidFill>
                <a:effectLst/>
                <a:latin typeface="+mn-lt"/>
                <a:ea typeface="+mn-ea"/>
                <a:cs typeface="+mn-cs"/>
              </a:rPr>
              <a:t>z</a:t>
            </a:r>
            <a:r>
              <a:rPr lang="zh-TW" altLang="en-US" sz="900" kern="1200" dirty="0" smtClean="0">
                <a:solidFill>
                  <a:schemeClr val="tx1"/>
                </a:solidFill>
                <a:effectLst/>
                <a:latin typeface="+mn-lt"/>
                <a:ea typeface="+mn-ea"/>
                <a:cs typeface="+mn-cs"/>
              </a:rPr>
              <a:t>，他會是一個雜訊，然後輸入到生成器，生成器就先隨便幫你生成出一張假照片，在丟到已經吃過真實照片的神經網路判別器進行判別，判別器會根據假圖片與真圖片像不像回傳一個分數給生成器，生成器再由判別器給的回饋，調整參數，繼續生成，判別器也繼續判別，不斷循環這些過程，</a:t>
            </a:r>
            <a:r>
              <a:rPr lang="zh-TW" altLang="zh-TW" sz="900" kern="1200" dirty="0" smtClean="0">
                <a:solidFill>
                  <a:schemeClr val="tx1"/>
                </a:solidFill>
                <a:effectLst/>
                <a:latin typeface="+mn-lt"/>
                <a:ea typeface="+mn-ea"/>
                <a:cs typeface="+mn-cs"/>
              </a:rPr>
              <a:t>直到生成器無法在生成出更真實的照片，判別器無法判斷出圖片的真或假，雙方達到一個最佳平衡狀態。</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2298948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這是我的目錄，分為緒論、文獻探討、研究方法、參考文獻</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37882868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由米爾扎所提出。傳統的生成對抗網路在生成器訓練之前，會使用事前機率分布，隨機的挑選數據 分布輸入至生成器中，再進行與判別器的相互競爭最終生成出接近真實世界的數據。 此方式雖能生成出接近真實世界的圖片，但也存在著某些問題，因為數列都是隨機取 樣的，我們不能控制它要生成出哪種圖片，</a:t>
            </a:r>
            <a:r>
              <a:rPr lang="en-US" altLang="zh-TW" dirty="0" smtClean="0"/>
              <a:t>GAN </a:t>
            </a:r>
            <a:r>
              <a:rPr lang="zh-TW" altLang="en-US" dirty="0" smtClean="0"/>
              <a:t>只在乎生成出來的圖片與真實圖片相 近與否，無法限制出生成後為哪種圖片。 </a:t>
            </a:r>
            <a:endParaRPr lang="en-US" altLang="zh-TW" dirty="0" smtClean="0"/>
          </a:p>
          <a:p>
            <a:r>
              <a:rPr lang="zh-TW" altLang="en-US" dirty="0" smtClean="0"/>
              <a:t>為了改善此缺點，條件式生成對抗網路</a:t>
            </a:r>
            <a:r>
              <a:rPr lang="en-US" altLang="zh-TW" dirty="0" smtClean="0"/>
              <a:t>(conditional GAN)</a:t>
            </a:r>
            <a:r>
              <a:rPr lang="zh-TW" altLang="en-US" dirty="0" smtClean="0"/>
              <a:t>便誕生出來了</a:t>
            </a:r>
            <a:endParaRPr lang="en-US" altLang="zh-TW" dirty="0" smtClean="0"/>
          </a:p>
          <a:p>
            <a:pPr marL="285750" indent="-285750">
              <a:buFont typeface="Wingdings" panose="05000000000000000000" pitchFamily="2" charset="2"/>
              <a:buChar char="Ø"/>
            </a:pPr>
            <a:r>
              <a:rPr lang="zh-TW" altLang="zh-TW" dirty="0" smtClean="0"/>
              <a:t>條件式生成對抗網路能夠在</a:t>
            </a:r>
            <a:r>
              <a:rPr lang="en-US" altLang="zh-TW" dirty="0" smtClean="0"/>
              <a:t>GAN</a:t>
            </a:r>
            <a:r>
              <a:rPr lang="zh-TW" altLang="zh-TW" dirty="0" smtClean="0"/>
              <a:t>訓練時加上一組</a:t>
            </a:r>
            <a:r>
              <a:rPr lang="zh-TW" altLang="en-US" dirty="0" smtClean="0"/>
              <a:t>輔助</a:t>
            </a:r>
            <a:r>
              <a:rPr lang="zh-TW" altLang="zh-TW" dirty="0" smtClean="0"/>
              <a:t>條件</a:t>
            </a:r>
            <a:endParaRPr lang="en-US" altLang="zh-TW" dirty="0" smtClean="0"/>
          </a:p>
          <a:p>
            <a:pPr marL="285750" indent="-285750">
              <a:lnSpc>
                <a:spcPct val="150000"/>
              </a:lnSpc>
              <a:buFont typeface="Wingdings" panose="05000000000000000000" pitchFamily="2" charset="2"/>
              <a:buChar char="Ø"/>
            </a:pPr>
            <a:r>
              <a:rPr lang="zh-TW" altLang="zh-TW" dirty="0" smtClean="0"/>
              <a:t>判別器要判別輸入圖片的真實度以及圖片與輔助條件是否湊成一對，如果同時達到此目標那判別器的回傳分數</a:t>
            </a:r>
            <a:r>
              <a:rPr lang="zh-TW" altLang="en-US" dirty="0" smtClean="0"/>
              <a:t>才</a:t>
            </a:r>
            <a:r>
              <a:rPr lang="zh-TW" altLang="zh-TW" dirty="0" smtClean="0"/>
              <a:t>會越高。</a:t>
            </a:r>
            <a:endParaRPr lang="en-US" altLang="zh-TW" dirty="0" smtClean="0"/>
          </a:p>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40567368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3288773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以</a:t>
            </a:r>
            <a:r>
              <a:rPr lang="zh-TW" altLang="en-US" sz="900" kern="1200" dirty="0" smtClean="0">
                <a:solidFill>
                  <a:schemeClr val="tx1"/>
                </a:solidFill>
                <a:effectLst/>
                <a:latin typeface="+mn-lt"/>
                <a:ea typeface="+mn-ea"/>
                <a:cs typeface="+mn-cs"/>
              </a:rPr>
              <a:t>條件式</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能夠加入輔助條件的特性，將圖片當作輔助條件，跟著隨機數列一同輸入至生成器，再將生成出來的假圖片輸入至判別器去做出回饋。</a:t>
            </a:r>
            <a:r>
              <a:rPr lang="zh-TW" altLang="en-US" sz="900" kern="1200" dirty="0" smtClean="0">
                <a:solidFill>
                  <a:schemeClr val="tx1"/>
                </a:solidFill>
                <a:effectLst/>
                <a:latin typeface="+mn-lt"/>
                <a:ea typeface="+mn-ea"/>
                <a:cs typeface="+mn-cs"/>
              </a:rPr>
              <a:t>他的生成器採用</a:t>
            </a:r>
            <a:r>
              <a:rPr lang="en-US" altLang="zh-TW" sz="900" kern="1200" dirty="0" smtClean="0">
                <a:solidFill>
                  <a:schemeClr val="tx1"/>
                </a:solidFill>
                <a:effectLst/>
                <a:latin typeface="+mn-lt"/>
                <a:ea typeface="+mn-ea"/>
                <a:cs typeface="+mn-cs"/>
              </a:rPr>
              <a:t>U-net</a:t>
            </a:r>
            <a:r>
              <a:rPr lang="zh-TW" altLang="en-US" sz="900" kern="1200" dirty="0" smtClean="0">
                <a:solidFill>
                  <a:schemeClr val="tx1"/>
                </a:solidFill>
                <a:effectLst/>
                <a:latin typeface="+mn-lt"/>
                <a:ea typeface="+mn-ea"/>
                <a:cs typeface="+mn-cs"/>
              </a:rPr>
              <a:t>，判別器則用</a:t>
            </a:r>
            <a:r>
              <a:rPr lang="en-US" altLang="zh-TW" sz="900" kern="1200" dirty="0" err="1" smtClean="0">
                <a:solidFill>
                  <a:schemeClr val="tx1"/>
                </a:solidFill>
                <a:effectLst/>
                <a:latin typeface="+mn-lt"/>
                <a:ea typeface="+mn-ea"/>
                <a:cs typeface="+mn-cs"/>
              </a:rPr>
              <a:t>PatchGAN</a:t>
            </a:r>
            <a:endParaRPr lang="zh-TW" altLang="zh-TW" sz="900" kern="1200" dirty="0" smtClean="0">
              <a:solidFill>
                <a:schemeClr val="tx1"/>
              </a:solidFill>
              <a:effectLst/>
              <a:latin typeface="+mn-lt"/>
              <a:ea typeface="+mn-ea"/>
              <a:cs typeface="+mn-cs"/>
            </a:endParaRPr>
          </a:p>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2304836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TW" dirty="0" smtClean="0"/>
              <a:t>U-net </a:t>
            </a:r>
            <a:r>
              <a:rPr lang="zh-TW" altLang="en-US" dirty="0" smtClean="0"/>
              <a:t>其結構與 </a:t>
            </a:r>
            <a:r>
              <a:rPr lang="en-US" altLang="zh-TW" dirty="0" err="1" smtClean="0"/>
              <a:t>Autoencoder</a:t>
            </a:r>
            <a:r>
              <a:rPr lang="en-US" altLang="zh-TW" dirty="0" smtClean="0"/>
              <a:t> </a:t>
            </a:r>
            <a:r>
              <a:rPr lang="zh-TW" altLang="en-US" dirty="0" smtClean="0"/>
              <a:t>相似，傳統的 </a:t>
            </a:r>
            <a:r>
              <a:rPr lang="en-US" altLang="zh-TW" dirty="0" err="1" smtClean="0"/>
              <a:t>Autoencoder</a:t>
            </a:r>
            <a:r>
              <a:rPr lang="en-US" altLang="zh-TW" dirty="0" smtClean="0"/>
              <a:t> </a:t>
            </a:r>
            <a:r>
              <a:rPr lang="zh-TW" altLang="en-US" dirty="0" smtClean="0"/>
              <a:t>的缺點是前半段的編碼器 </a:t>
            </a:r>
            <a:r>
              <a:rPr lang="en-US" altLang="zh-TW" dirty="0" smtClean="0"/>
              <a:t>(Encoder)</a:t>
            </a:r>
            <a:r>
              <a:rPr lang="zh-TW" altLang="en-US" dirty="0" smtClean="0"/>
              <a:t>，它提取特徵的過程中，使輸出的尺寸變小後，解碼器</a:t>
            </a:r>
            <a:r>
              <a:rPr lang="en-US" altLang="zh-TW" dirty="0" smtClean="0"/>
              <a:t>(Decoder)</a:t>
            </a:r>
            <a:r>
              <a:rPr lang="zh-TW" altLang="en-US" dirty="0" smtClean="0"/>
              <a:t>再由這些變小 的特徵，重建成與原圖一樣大小的新圖像，原圖很多的資訊，如雜訊，就沒辦法傳遞到 解碼器去了，在去除雜訊的應用上很合理，但是，如果當目標是設定為偵測異常點時， 那就不足了，經過模型過濾，異常點容易不見，導致無法完成目標。因此與 </a:t>
            </a:r>
            <a:r>
              <a:rPr lang="en-US" altLang="zh-TW" dirty="0" err="1" smtClean="0"/>
              <a:t>Autoencoder</a:t>
            </a:r>
            <a:r>
              <a:rPr lang="en-US" altLang="zh-TW" dirty="0" smtClean="0"/>
              <a:t> </a:t>
            </a:r>
            <a:r>
              <a:rPr lang="zh-TW" altLang="en-US" dirty="0" smtClean="0"/>
              <a:t>不同的是，</a:t>
            </a:r>
            <a:r>
              <a:rPr lang="en-US" altLang="zh-TW" dirty="0" smtClean="0"/>
              <a:t>U-net </a:t>
            </a:r>
            <a:r>
              <a:rPr lang="zh-TW" altLang="en-US" dirty="0" smtClean="0"/>
              <a:t>為了使底層的特徵資訊更好的被保留下來，讓重建的過程比較 不會遺失重要資訊，增加了 拼接的概念，將從 </a:t>
            </a:r>
            <a:r>
              <a:rPr lang="en-US" altLang="zh-TW" dirty="0" err="1" smtClean="0"/>
              <a:t>i</a:t>
            </a:r>
            <a:r>
              <a:rPr lang="en-US" altLang="zh-TW" dirty="0" smtClean="0"/>
              <a:t> </a:t>
            </a:r>
            <a:r>
              <a:rPr lang="zh-TW" altLang="en-US" dirty="0" smtClean="0"/>
              <a:t>層資訊跳過傳輸至 </a:t>
            </a:r>
            <a:r>
              <a:rPr lang="en-US" altLang="zh-TW" dirty="0" smtClean="0"/>
              <a:t>n-</a:t>
            </a:r>
            <a:r>
              <a:rPr lang="en-US" altLang="zh-TW" dirty="0" err="1" smtClean="0"/>
              <a:t>i</a:t>
            </a:r>
            <a:r>
              <a:rPr lang="en-US" altLang="zh-TW" dirty="0" smtClean="0"/>
              <a:t> </a:t>
            </a:r>
            <a:r>
              <a:rPr lang="zh-TW" altLang="en-US" dirty="0" smtClean="0"/>
              <a:t>層，其中 </a:t>
            </a:r>
            <a:r>
              <a:rPr lang="en-US" altLang="zh-TW" dirty="0" smtClean="0"/>
              <a:t>n </a:t>
            </a:r>
            <a:r>
              <a:rPr lang="zh-TW" altLang="en-US" dirty="0" smtClean="0"/>
              <a:t>是 總網路層數，即為每一層反卷積層的輸入都為</a:t>
            </a:r>
            <a:r>
              <a:rPr lang="en-US" altLang="zh-TW" dirty="0" smtClean="0"/>
              <a:t>:</a:t>
            </a:r>
            <a:r>
              <a:rPr lang="zh-TW" altLang="en-US" dirty="0" smtClean="0"/>
              <a:t>前一層的輸出加上與該層對稱的卷積層 的輸出。從而保證每層的特徵資訊可以在 解碼時可以不斷地被重新記憶，使得生成 的影像可以盡可能保留原影像的一些資訊</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16032238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17067745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TW" dirty="0" err="1" smtClean="0"/>
              <a:t>PatchGAN</a:t>
            </a:r>
            <a:r>
              <a:rPr lang="en-US" altLang="zh-TW" dirty="0" smtClean="0"/>
              <a:t> </a:t>
            </a:r>
            <a:r>
              <a:rPr lang="zh-TW" altLang="en-US" dirty="0" smtClean="0"/>
              <a:t>指的是判別器的網路架構，</a:t>
            </a:r>
            <a:r>
              <a:rPr lang="en-US" altLang="zh-TW" sz="900" dirty="0" smtClean="0"/>
              <a:t>Isola(2017) </a:t>
            </a:r>
            <a:r>
              <a:rPr lang="zh-TW" altLang="en-US" sz="900" dirty="0" smtClean="0"/>
              <a:t>等人所提出</a:t>
            </a:r>
            <a:r>
              <a:rPr lang="zh-TW" altLang="en-US" dirty="0" smtClean="0"/>
              <a:t>，</a:t>
            </a:r>
            <a:r>
              <a:rPr lang="zh-TW" altLang="en-US" sz="900" dirty="0" smtClean="0"/>
              <a:t>此判別器會先將圖片切割成多張</a:t>
            </a:r>
            <a:r>
              <a:rPr lang="en-US" altLang="zh-TW" sz="900" dirty="0" smtClean="0"/>
              <a:t>N*N</a:t>
            </a:r>
            <a:r>
              <a:rPr lang="zh-TW" altLang="en-US" sz="900" dirty="0" smtClean="0"/>
              <a:t>大小的圖片，再分別判斷每一個區域的真假，最後取平均值做為判別器的輸出</a:t>
            </a:r>
            <a:r>
              <a:rPr lang="zh-TW" altLang="en-US" dirty="0" smtClean="0"/>
              <a:t>。 此外，</a:t>
            </a:r>
            <a:r>
              <a:rPr lang="en-US" altLang="zh-TW" dirty="0" err="1" smtClean="0"/>
              <a:t>PatchGAN</a:t>
            </a:r>
            <a:r>
              <a:rPr lang="en-US" altLang="zh-TW" dirty="0" smtClean="0"/>
              <a:t> </a:t>
            </a:r>
            <a:r>
              <a:rPr lang="zh-TW" altLang="en-US" dirty="0" smtClean="0"/>
              <a:t>與原本的判別器需要一次對整張圖像進行判別的行相比，</a:t>
            </a:r>
            <a:r>
              <a:rPr lang="en-US" altLang="zh-TW" dirty="0" err="1" smtClean="0"/>
              <a:t>PatchGAN</a:t>
            </a:r>
            <a:r>
              <a:rPr lang="en-US" altLang="zh-TW" dirty="0" smtClean="0"/>
              <a:t> </a:t>
            </a:r>
            <a:r>
              <a:rPr lang="zh-TW" altLang="en-US" dirty="0" smtClean="0"/>
              <a:t>每 次判別的區域小，判別所需的參數更少，因此使得運行速度更加快速</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22523435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3973206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29333308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以</a:t>
            </a:r>
            <a:r>
              <a:rPr lang="zh-TW" altLang="en-US" sz="900" kern="1200" dirty="0" smtClean="0">
                <a:solidFill>
                  <a:schemeClr val="tx1"/>
                </a:solidFill>
                <a:effectLst/>
                <a:latin typeface="+mn-lt"/>
                <a:ea typeface="+mn-ea"/>
                <a:cs typeface="+mn-cs"/>
              </a:rPr>
              <a:t>條件式</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能夠加入輔助條件的特性，將圖片當作輔助條件，跟著隨機數列一同輸入至生成器，再將生成出來的假圖片輸入至判別器去做出回饋。</a:t>
            </a:r>
            <a:r>
              <a:rPr lang="zh-TW" altLang="en-US" sz="900" kern="1200" dirty="0" smtClean="0">
                <a:solidFill>
                  <a:schemeClr val="tx1"/>
                </a:solidFill>
                <a:effectLst/>
                <a:latin typeface="+mn-lt"/>
                <a:ea typeface="+mn-ea"/>
                <a:cs typeface="+mn-cs"/>
              </a:rPr>
              <a:t>他的生成器採用</a:t>
            </a:r>
            <a:r>
              <a:rPr lang="en-US" altLang="zh-TW" sz="900" kern="1200" dirty="0" smtClean="0">
                <a:solidFill>
                  <a:schemeClr val="tx1"/>
                </a:solidFill>
                <a:effectLst/>
                <a:latin typeface="+mn-lt"/>
                <a:ea typeface="+mn-ea"/>
                <a:cs typeface="+mn-cs"/>
              </a:rPr>
              <a:t>U-net</a:t>
            </a:r>
            <a:r>
              <a:rPr lang="zh-TW" altLang="en-US" sz="900" kern="1200" dirty="0" smtClean="0">
                <a:solidFill>
                  <a:schemeClr val="tx1"/>
                </a:solidFill>
                <a:effectLst/>
                <a:latin typeface="+mn-lt"/>
                <a:ea typeface="+mn-ea"/>
                <a:cs typeface="+mn-cs"/>
              </a:rPr>
              <a:t>，判別器則用</a:t>
            </a:r>
            <a:r>
              <a:rPr lang="en-US" altLang="zh-TW" sz="900" kern="1200" dirty="0" err="1" smtClean="0">
                <a:solidFill>
                  <a:schemeClr val="tx1"/>
                </a:solidFill>
                <a:effectLst/>
                <a:latin typeface="+mn-lt"/>
                <a:ea typeface="+mn-ea"/>
                <a:cs typeface="+mn-cs"/>
              </a:rPr>
              <a:t>PatchGAN</a:t>
            </a:r>
            <a:endParaRPr lang="zh-TW" altLang="zh-TW" sz="900" kern="1200" dirty="0" smtClean="0">
              <a:solidFill>
                <a:schemeClr val="tx1"/>
              </a:solidFill>
              <a:effectLst/>
              <a:latin typeface="+mn-lt"/>
              <a:ea typeface="+mn-ea"/>
              <a:cs typeface="+mn-cs"/>
            </a:endParaRPr>
          </a:p>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28946807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以</a:t>
            </a:r>
            <a:r>
              <a:rPr lang="zh-TW" altLang="en-US" sz="900" kern="1200" dirty="0" smtClean="0">
                <a:solidFill>
                  <a:schemeClr val="tx1"/>
                </a:solidFill>
                <a:effectLst/>
                <a:latin typeface="+mn-lt"/>
                <a:ea typeface="+mn-ea"/>
                <a:cs typeface="+mn-cs"/>
              </a:rPr>
              <a:t>條件式</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能夠加入輔助條件的特性，將圖片當作輔助條件，跟著隨機數列一同輸入至生成器，再將生成出來的假圖片輸入至判別器去做出回饋。</a:t>
            </a:r>
            <a:r>
              <a:rPr lang="zh-TW" altLang="en-US" sz="900" kern="1200" dirty="0" smtClean="0">
                <a:solidFill>
                  <a:schemeClr val="tx1"/>
                </a:solidFill>
                <a:effectLst/>
                <a:latin typeface="+mn-lt"/>
                <a:ea typeface="+mn-ea"/>
                <a:cs typeface="+mn-cs"/>
              </a:rPr>
              <a:t>他的生成器採用</a:t>
            </a:r>
            <a:r>
              <a:rPr lang="en-US" altLang="zh-TW" sz="900" kern="1200" dirty="0" smtClean="0">
                <a:solidFill>
                  <a:schemeClr val="tx1"/>
                </a:solidFill>
                <a:effectLst/>
                <a:latin typeface="+mn-lt"/>
                <a:ea typeface="+mn-ea"/>
                <a:cs typeface="+mn-cs"/>
              </a:rPr>
              <a:t>U-net</a:t>
            </a:r>
            <a:r>
              <a:rPr lang="zh-TW" altLang="en-US" sz="900" kern="1200" dirty="0" smtClean="0">
                <a:solidFill>
                  <a:schemeClr val="tx1"/>
                </a:solidFill>
                <a:effectLst/>
                <a:latin typeface="+mn-lt"/>
                <a:ea typeface="+mn-ea"/>
                <a:cs typeface="+mn-cs"/>
              </a:rPr>
              <a:t>，判別器則用</a:t>
            </a:r>
            <a:r>
              <a:rPr lang="en-US" altLang="zh-TW" sz="900" kern="1200" dirty="0" err="1" smtClean="0">
                <a:solidFill>
                  <a:schemeClr val="tx1"/>
                </a:solidFill>
                <a:effectLst/>
                <a:latin typeface="+mn-lt"/>
                <a:ea typeface="+mn-ea"/>
                <a:cs typeface="+mn-cs"/>
              </a:rPr>
              <a:t>PatchGAN</a:t>
            </a:r>
            <a:endParaRPr lang="zh-TW" altLang="zh-TW" sz="900" kern="1200" dirty="0" smtClean="0">
              <a:solidFill>
                <a:schemeClr val="tx1"/>
              </a:solidFill>
              <a:effectLst/>
              <a:latin typeface="+mn-lt"/>
              <a:ea typeface="+mn-ea"/>
              <a:cs typeface="+mn-cs"/>
            </a:endParaRPr>
          </a:p>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256546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1779050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9251266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31</a:t>
            </a:fld>
            <a:endParaRPr lang="zh-CN" altLang="en-US"/>
          </a:p>
        </p:txBody>
      </p:sp>
    </p:spTree>
    <p:extLst>
      <p:ext uri="{BB962C8B-B14F-4D97-AF65-F5344CB8AC3E}">
        <p14:creationId xmlns:p14="http://schemas.microsoft.com/office/powerpoint/2010/main" val="15148498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本</a:t>
            </a:r>
            <a:r>
              <a:rPr lang="zh-TW" altLang="en-US" sz="900" kern="1200" dirty="0" smtClean="0">
                <a:solidFill>
                  <a:schemeClr val="tx1"/>
                </a:solidFill>
                <a:effectLst/>
                <a:latin typeface="+mn-lt"/>
                <a:ea typeface="+mn-ea"/>
                <a:cs typeface="+mn-cs"/>
              </a:rPr>
              <a:t>研究</a:t>
            </a:r>
            <a:r>
              <a:rPr lang="zh-TW" altLang="zh-TW" sz="900" kern="1200" dirty="0" smtClean="0">
                <a:solidFill>
                  <a:schemeClr val="tx1"/>
                </a:solidFill>
                <a:effectLst/>
                <a:latin typeface="+mn-lt"/>
                <a:ea typeface="+mn-ea"/>
                <a:cs typeface="+mn-cs"/>
              </a:rPr>
              <a:t>主要分為六個部分，第一部分為室內設計三維模型與真實照片的資料蒐集。第二部份為進行資料的前處理，將所有圖像轉換為</a:t>
            </a:r>
            <a:r>
              <a:rPr lang="en-US" altLang="zh-TW" sz="900" kern="1200" dirty="0" smtClean="0">
                <a:solidFill>
                  <a:schemeClr val="tx1"/>
                </a:solidFill>
                <a:effectLst/>
                <a:latin typeface="+mn-lt"/>
                <a:ea typeface="+mn-ea"/>
                <a:cs typeface="+mn-cs"/>
              </a:rPr>
              <a:t>256x256</a:t>
            </a:r>
            <a:r>
              <a:rPr lang="zh-TW" altLang="zh-TW" sz="900" kern="1200" dirty="0" smtClean="0">
                <a:solidFill>
                  <a:schemeClr val="tx1"/>
                </a:solidFill>
                <a:effectLst/>
                <a:latin typeface="+mn-lt"/>
                <a:ea typeface="+mn-ea"/>
                <a:cs typeface="+mn-cs"/>
              </a:rPr>
              <a:t>，並將所有成對的照片合併為</a:t>
            </a:r>
            <a:r>
              <a:rPr lang="en-US" altLang="zh-TW" sz="900" kern="1200" dirty="0" smtClean="0">
                <a:solidFill>
                  <a:schemeClr val="tx1"/>
                </a:solidFill>
                <a:effectLst/>
                <a:latin typeface="+mn-lt"/>
                <a:ea typeface="+mn-ea"/>
                <a:cs typeface="+mn-cs"/>
              </a:rPr>
              <a:t>256x512</a:t>
            </a:r>
            <a:r>
              <a:rPr lang="zh-TW" altLang="zh-TW" sz="900" kern="1200" dirty="0" smtClean="0">
                <a:solidFill>
                  <a:schemeClr val="tx1"/>
                </a:solidFill>
                <a:effectLst/>
                <a:latin typeface="+mn-lt"/>
                <a:ea typeface="+mn-ea"/>
                <a:cs typeface="+mn-cs"/>
              </a:rPr>
              <a:t>並另存為新照片以供</a:t>
            </a:r>
            <a:r>
              <a:rPr lang="en-US" altLang="zh-TW" sz="900" kern="1200" dirty="0" smtClean="0">
                <a:solidFill>
                  <a:schemeClr val="tx1"/>
                </a:solidFill>
                <a:effectLst/>
                <a:latin typeface="+mn-lt"/>
                <a:ea typeface="+mn-ea"/>
                <a:cs typeface="+mn-cs"/>
              </a:rPr>
              <a:t>Pix2pix</a:t>
            </a:r>
            <a:r>
              <a:rPr lang="zh-TW" altLang="zh-TW" sz="900" kern="1200" dirty="0" smtClean="0">
                <a:solidFill>
                  <a:schemeClr val="tx1"/>
                </a:solidFill>
                <a:effectLst/>
                <a:latin typeface="+mn-lt"/>
                <a:ea typeface="+mn-ea"/>
                <a:cs typeface="+mn-cs"/>
              </a:rPr>
              <a:t>模型進行訓練。第三部分為使用</a:t>
            </a:r>
            <a:r>
              <a:rPr lang="en-US" altLang="zh-TW" sz="900" kern="1200" dirty="0" smtClean="0">
                <a:solidFill>
                  <a:schemeClr val="tx1"/>
                </a:solidFill>
                <a:effectLst/>
                <a:latin typeface="+mn-lt"/>
                <a:ea typeface="+mn-ea"/>
                <a:cs typeface="+mn-cs"/>
              </a:rPr>
              <a:t>Pix2pix</a:t>
            </a:r>
            <a:r>
              <a:rPr lang="zh-TW" altLang="zh-TW" sz="900" kern="1200" dirty="0" smtClean="0">
                <a:solidFill>
                  <a:schemeClr val="tx1"/>
                </a:solidFill>
                <a:effectLst/>
                <a:latin typeface="+mn-lt"/>
                <a:ea typeface="+mn-ea"/>
                <a:cs typeface="+mn-cs"/>
              </a:rPr>
              <a:t>進行圖片轉換將三維素模轉換為擬真照片。第四部分為使用</a:t>
            </a:r>
            <a:r>
              <a:rPr lang="en-US" altLang="zh-TW" sz="900" kern="1200" dirty="0" err="1" smtClean="0">
                <a:solidFill>
                  <a:schemeClr val="tx1"/>
                </a:solidFill>
                <a:effectLst/>
                <a:latin typeface="+mn-lt"/>
                <a:ea typeface="+mn-ea"/>
                <a:cs typeface="+mn-cs"/>
              </a:rPr>
              <a:t>CycleGAN</a:t>
            </a:r>
            <a:r>
              <a:rPr lang="zh-TW" altLang="zh-TW" sz="900" kern="1200" dirty="0" smtClean="0">
                <a:solidFill>
                  <a:schemeClr val="tx1"/>
                </a:solidFill>
                <a:effectLst/>
                <a:latin typeface="+mn-lt"/>
                <a:ea typeface="+mn-ea"/>
                <a:cs typeface="+mn-cs"/>
              </a:rPr>
              <a:t>為將三維模型轉換為擬真照片。第五部分為設定</a:t>
            </a:r>
            <a:r>
              <a:rPr lang="en-US" altLang="zh-TW" sz="900" kern="1200" dirty="0" smtClean="0">
                <a:solidFill>
                  <a:schemeClr val="tx1"/>
                </a:solidFill>
                <a:effectLst/>
                <a:latin typeface="+mn-lt"/>
                <a:ea typeface="+mn-ea"/>
                <a:cs typeface="+mn-cs"/>
              </a:rPr>
              <a:t>Pix2pix</a:t>
            </a:r>
            <a:r>
              <a:rPr lang="zh-TW" altLang="zh-TW" sz="900" kern="1200" dirty="0" smtClean="0">
                <a:solidFill>
                  <a:schemeClr val="tx1"/>
                </a:solidFill>
                <a:effectLst/>
                <a:latin typeface="+mn-lt"/>
                <a:ea typeface="+mn-ea"/>
                <a:cs typeface="+mn-cs"/>
              </a:rPr>
              <a:t>與</a:t>
            </a:r>
            <a:r>
              <a:rPr lang="en-US" altLang="zh-TW" sz="900" kern="1200" dirty="0" err="1" smtClean="0">
                <a:solidFill>
                  <a:schemeClr val="tx1"/>
                </a:solidFill>
                <a:effectLst/>
                <a:latin typeface="+mn-lt"/>
                <a:ea typeface="+mn-ea"/>
                <a:cs typeface="+mn-cs"/>
              </a:rPr>
              <a:t>CycleGAN</a:t>
            </a:r>
            <a:r>
              <a:rPr lang="zh-TW" altLang="zh-TW" sz="900" kern="1200" dirty="0" smtClean="0">
                <a:solidFill>
                  <a:schemeClr val="tx1"/>
                </a:solidFill>
                <a:effectLst/>
                <a:latin typeface="+mn-lt"/>
                <a:ea typeface="+mn-ea"/>
                <a:cs typeface="+mn-cs"/>
              </a:rPr>
              <a:t>的模型參數。第六部份進行模型評估。其中流程如圖</a:t>
            </a:r>
            <a:r>
              <a:rPr lang="en-US" altLang="zh-TW" sz="900" kern="1200" dirty="0" smtClean="0">
                <a:solidFill>
                  <a:schemeClr val="tx1"/>
                </a:solidFill>
                <a:effectLst/>
                <a:latin typeface="+mn-lt"/>
                <a:ea typeface="+mn-ea"/>
                <a:cs typeface="+mn-cs"/>
              </a:rPr>
              <a:t>3-1</a:t>
            </a:r>
            <a:r>
              <a:rPr lang="zh-TW" altLang="zh-TW" sz="900" kern="1200" dirty="0" smtClean="0">
                <a:solidFill>
                  <a:schemeClr val="tx1"/>
                </a:solidFill>
                <a:effectLst/>
                <a:latin typeface="+mn-lt"/>
                <a:ea typeface="+mn-ea"/>
                <a:cs typeface="+mn-cs"/>
              </a:rPr>
              <a:t>所示。</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9976823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5850036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34</a:t>
            </a:fld>
            <a:endParaRPr lang="zh-CN" altLang="en-US"/>
          </a:p>
        </p:txBody>
      </p:sp>
    </p:spTree>
    <p:extLst>
      <p:ext uri="{BB962C8B-B14F-4D97-AF65-F5344CB8AC3E}">
        <p14:creationId xmlns:p14="http://schemas.microsoft.com/office/powerpoint/2010/main" val="36058636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dirty="0" smtClean="0"/>
              <a:t>參考</a:t>
            </a:r>
            <a:r>
              <a:rPr lang="en-US" altLang="zh-TW" sz="900" dirty="0" err="1" smtClean="0"/>
              <a:t>Kamyar</a:t>
            </a:r>
            <a:r>
              <a:rPr lang="en-US" altLang="zh-TW" sz="900" dirty="0" smtClean="0"/>
              <a:t>(</a:t>
            </a:r>
            <a:r>
              <a:rPr lang="zh-TW" altLang="en-US" sz="900" dirty="0" smtClean="0"/>
              <a:t>ㄎㄟ 米爾</a:t>
            </a:r>
            <a:r>
              <a:rPr lang="en-US" altLang="zh-TW" sz="900" dirty="0" smtClean="0"/>
              <a:t>) </a:t>
            </a:r>
            <a:r>
              <a:rPr lang="en-US" altLang="zh-TW" sz="900" dirty="0" err="1" smtClean="0"/>
              <a:t>Nazeri</a:t>
            </a:r>
            <a:r>
              <a:rPr lang="zh-TW" altLang="zh-TW" sz="900" dirty="0" smtClean="0"/>
              <a:t>於</a:t>
            </a:r>
            <a:r>
              <a:rPr lang="en-US" altLang="zh-TW" sz="900" dirty="0" smtClean="0"/>
              <a:t>GitHub</a:t>
            </a:r>
            <a:r>
              <a:rPr lang="zh-TW" altLang="zh-TW" sz="900" dirty="0" smtClean="0"/>
              <a:t>中使用的</a:t>
            </a:r>
            <a:r>
              <a:rPr lang="en-US" altLang="zh-TW" sz="900" dirty="0" smtClean="0"/>
              <a:t>places365</a:t>
            </a:r>
            <a:r>
              <a:rPr lang="zh-TW" altLang="zh-TW" sz="900" dirty="0" smtClean="0"/>
              <a:t>的資料集</a:t>
            </a:r>
            <a:r>
              <a:rPr lang="zh-TW" altLang="en-US" sz="900" dirty="0" smtClean="0"/>
              <a:t>，他的資料集的照片都是</a:t>
            </a:r>
            <a:r>
              <a:rPr lang="en-US" altLang="zh-TW" sz="900" dirty="0" smtClean="0"/>
              <a:t>256</a:t>
            </a:r>
            <a:r>
              <a:rPr lang="zh-TW" altLang="en-US" sz="900" dirty="0" smtClean="0"/>
              <a:t>*</a:t>
            </a:r>
            <a:r>
              <a:rPr lang="en-US" altLang="zh-TW" sz="900" dirty="0" smtClean="0"/>
              <a:t>256</a:t>
            </a:r>
            <a:r>
              <a:rPr lang="zh-TW" altLang="en-US" sz="900" dirty="0" smtClean="0"/>
              <a:t>*</a:t>
            </a:r>
            <a:r>
              <a:rPr lang="en-US" altLang="zh-TW" sz="900" dirty="0" smtClean="0"/>
              <a:t>3</a:t>
            </a:r>
            <a:r>
              <a:rPr lang="zh-TW" altLang="en-US" sz="900" dirty="0" smtClean="0"/>
              <a:t>的向量，因此我也使用</a:t>
            </a:r>
            <a:r>
              <a:rPr lang="en-US" altLang="zh-TW" sz="900" dirty="0" smtClean="0">
                <a:latin typeface="+mn-ea"/>
              </a:rPr>
              <a:t>256</a:t>
            </a:r>
            <a:r>
              <a:rPr lang="zh-TW" altLang="en-US" sz="900" dirty="0" smtClean="0">
                <a:latin typeface="+mn-ea"/>
              </a:rPr>
              <a:t>*</a:t>
            </a:r>
            <a:r>
              <a:rPr lang="en-US" altLang="zh-TW" sz="900" dirty="0" smtClean="0">
                <a:latin typeface="+mn-ea"/>
              </a:rPr>
              <a:t>256</a:t>
            </a:r>
            <a:r>
              <a:rPr lang="zh-TW" altLang="en-US" sz="900" dirty="0" smtClean="0">
                <a:latin typeface="+mn-ea"/>
              </a:rPr>
              <a:t>*</a:t>
            </a:r>
            <a:r>
              <a:rPr lang="en-US" altLang="zh-TW" sz="900" dirty="0" smtClean="0">
                <a:latin typeface="+mn-ea"/>
              </a:rPr>
              <a:t>3</a:t>
            </a:r>
            <a:r>
              <a:rPr lang="zh-TW" altLang="en-US" sz="900" dirty="0" smtClean="0">
                <a:latin typeface="+mn-ea"/>
              </a:rPr>
              <a:t>作為輸入與輸出</a:t>
            </a:r>
            <a:endParaRPr lang="en-US" altLang="zh-TW" sz="900" dirty="0" smtClean="0">
              <a:latin typeface="+mn-ea"/>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dirty="0" smtClean="0"/>
              <a:t>引導影像濾波層參數將</a:t>
            </a:r>
            <a:r>
              <a:rPr lang="zh-TW" altLang="zh-TW" sz="900" dirty="0" smtClean="0"/>
              <a:t>參考</a:t>
            </a:r>
            <a:r>
              <a:rPr lang="en-US" altLang="zh-TW" sz="900" dirty="0" err="1" smtClean="0"/>
              <a:t>Qirong</a:t>
            </a:r>
            <a:r>
              <a:rPr lang="en-US" altLang="zh-TW" sz="900" dirty="0" smtClean="0"/>
              <a:t>(</a:t>
            </a:r>
            <a:r>
              <a:rPr lang="zh-TW" altLang="en-US" sz="900" dirty="0" smtClean="0"/>
              <a:t>科讓</a:t>
            </a:r>
            <a:r>
              <a:rPr lang="en-US" altLang="zh-TW" sz="900" dirty="0" smtClean="0"/>
              <a:t>) Bu(2020)</a:t>
            </a:r>
            <a:r>
              <a:rPr lang="zh-TW" altLang="zh-TW" sz="900" dirty="0" smtClean="0"/>
              <a:t> </a:t>
            </a:r>
            <a:r>
              <a:rPr lang="zh-TW" altLang="en-US" sz="900" dirty="0" smtClean="0"/>
              <a:t>的去霧網路作為參考</a:t>
            </a:r>
            <a:endParaRPr lang="en-US" altLang="zh-TW" sz="900" dirty="0" smtClean="0"/>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en-US" sz="900" dirty="0" smtClean="0">
              <a:latin typeface="+mn-ea"/>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TW" sz="900" dirty="0" smtClean="0"/>
          </a:p>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35</a:t>
            </a:fld>
            <a:endParaRPr lang="zh-CN" altLang="en-US"/>
          </a:p>
        </p:txBody>
      </p:sp>
    </p:spTree>
    <p:extLst>
      <p:ext uri="{BB962C8B-B14F-4D97-AF65-F5344CB8AC3E}">
        <p14:creationId xmlns:p14="http://schemas.microsoft.com/office/powerpoint/2010/main" val="20310562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36</a:t>
            </a:fld>
            <a:endParaRPr lang="zh-CN" altLang="en-US"/>
          </a:p>
        </p:txBody>
      </p:sp>
    </p:spTree>
    <p:extLst>
      <p:ext uri="{BB962C8B-B14F-4D97-AF65-F5344CB8AC3E}">
        <p14:creationId xmlns:p14="http://schemas.microsoft.com/office/powerpoint/2010/main" val="2168010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生成器架構的編碼器</a:t>
            </a:r>
            <a:r>
              <a:rPr lang="zh-TW" altLang="zh-TW" sz="900" kern="1200" dirty="0" smtClean="0">
                <a:solidFill>
                  <a:schemeClr val="tx1"/>
                </a:solidFill>
                <a:effectLst/>
                <a:latin typeface="+mn-lt"/>
                <a:ea typeface="+mn-ea"/>
                <a:cs typeface="+mn-cs"/>
              </a:rPr>
              <a:t>由</a:t>
            </a:r>
            <a:r>
              <a:rPr lang="en-US" altLang="zh-TW" sz="900" kern="1200" dirty="0" smtClean="0">
                <a:solidFill>
                  <a:schemeClr val="tx1"/>
                </a:solidFill>
                <a:effectLst/>
                <a:latin typeface="+mn-lt"/>
                <a:ea typeface="+mn-ea"/>
                <a:cs typeface="+mn-cs"/>
              </a:rPr>
              <a:t>8</a:t>
            </a:r>
            <a:r>
              <a:rPr lang="zh-TW" altLang="en-US" sz="900" kern="1200" dirty="0" smtClean="0">
                <a:solidFill>
                  <a:schemeClr val="tx1"/>
                </a:solidFill>
                <a:effectLst/>
                <a:latin typeface="+mn-lt"/>
                <a:ea typeface="+mn-ea"/>
                <a:cs typeface="+mn-cs"/>
              </a:rPr>
              <a:t>層</a:t>
            </a:r>
            <a:r>
              <a:rPr lang="zh-TW" altLang="zh-TW" sz="900" kern="1200" dirty="0" smtClean="0">
                <a:solidFill>
                  <a:schemeClr val="tx1"/>
                </a:solidFill>
                <a:effectLst/>
                <a:latin typeface="+mn-lt"/>
                <a:ea typeface="+mn-ea"/>
                <a:cs typeface="+mn-cs"/>
              </a:rPr>
              <a:t>的</a:t>
            </a:r>
            <a:r>
              <a:rPr lang="zh-TW" altLang="zh-TW" sz="900" kern="1200" dirty="0" smtClean="0">
                <a:solidFill>
                  <a:schemeClr val="tx1"/>
                </a:solidFill>
                <a:effectLst/>
                <a:latin typeface="+mn-lt"/>
                <a:ea typeface="+mn-ea"/>
                <a:cs typeface="+mn-cs"/>
              </a:rPr>
              <a:t>卷積層組成，下採樣步長為</a:t>
            </a:r>
            <a:r>
              <a:rPr lang="en-US" altLang="zh-TW" sz="900" kern="1200" dirty="0" smtClean="0">
                <a:solidFill>
                  <a:schemeClr val="tx1"/>
                </a:solidFill>
                <a:effectLst/>
                <a:latin typeface="+mn-lt"/>
                <a:ea typeface="+mn-ea"/>
                <a:cs typeface="+mn-cs"/>
              </a:rPr>
              <a:t>2</a:t>
            </a:r>
            <a:r>
              <a:rPr lang="zh-TW" altLang="zh-TW" sz="900" kern="1200" dirty="0" smtClean="0">
                <a:solidFill>
                  <a:schemeClr val="tx1"/>
                </a:solidFill>
                <a:effectLst/>
                <a:latin typeface="+mn-lt"/>
                <a:ea typeface="+mn-ea"/>
                <a:cs typeface="+mn-cs"/>
              </a:rPr>
              <a:t>，卷積後接著批次標準化以及斜率為</a:t>
            </a:r>
            <a:r>
              <a:rPr lang="en-US" altLang="zh-TW" sz="900" kern="1200" dirty="0" smtClean="0">
                <a:solidFill>
                  <a:schemeClr val="tx1"/>
                </a:solidFill>
                <a:effectLst/>
                <a:latin typeface="+mn-lt"/>
                <a:ea typeface="+mn-ea"/>
                <a:cs typeface="+mn-cs"/>
              </a:rPr>
              <a:t>0.2</a:t>
            </a:r>
            <a:r>
              <a:rPr lang="zh-TW" altLang="zh-TW" sz="900" kern="1200" dirty="0" smtClean="0">
                <a:solidFill>
                  <a:schemeClr val="tx1"/>
                </a:solidFill>
                <a:effectLst/>
                <a:latin typeface="+mn-lt"/>
                <a:ea typeface="+mn-ea"/>
                <a:cs typeface="+mn-cs"/>
              </a:rPr>
              <a:t>的激活函式</a:t>
            </a:r>
            <a:r>
              <a:rPr lang="en-US" altLang="zh-TW" sz="900" kern="1200" dirty="0" smtClean="0">
                <a:solidFill>
                  <a:schemeClr val="tx1"/>
                </a:solidFill>
                <a:effectLst/>
                <a:latin typeface="+mn-lt"/>
                <a:ea typeface="+mn-ea"/>
                <a:cs typeface="+mn-cs"/>
              </a:rPr>
              <a:t>Leaky-</a:t>
            </a:r>
            <a:r>
              <a:rPr lang="en-US" altLang="zh-TW" sz="900" kern="1200" dirty="0" err="1" smtClean="0">
                <a:solidFill>
                  <a:schemeClr val="tx1"/>
                </a:solidFill>
                <a:effectLst/>
                <a:latin typeface="+mn-lt"/>
                <a:ea typeface="+mn-ea"/>
                <a:cs typeface="+mn-cs"/>
              </a:rPr>
              <a:t>ReLU</a:t>
            </a:r>
            <a:r>
              <a:rPr lang="zh-TW" altLang="zh-TW" sz="900" kern="1200" dirty="0" smtClean="0">
                <a:solidFill>
                  <a:schemeClr val="tx1"/>
                </a:solidFill>
                <a:effectLst/>
                <a:latin typeface="+mn-lt"/>
                <a:ea typeface="+mn-ea"/>
                <a:cs typeface="+mn-cs"/>
              </a:rPr>
              <a:t>，來避免神經元死亡的問題。</a:t>
            </a:r>
            <a:endParaRPr lang="en-US"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smtClean="0">
              <a:solidFill>
                <a:schemeClr val="tx1"/>
              </a:solidFill>
              <a:effectLst/>
              <a:latin typeface="+mn-lt"/>
              <a:ea typeface="+mn-ea"/>
              <a:cs typeface="+mn-cs"/>
            </a:endParaRPr>
          </a:p>
          <a:p>
            <a:endParaRPr lang="en-US" altLang="zh-TW" sz="900" kern="1200" dirty="0" smtClean="0">
              <a:solidFill>
                <a:schemeClr val="tx1"/>
              </a:solidFill>
              <a:effectLst/>
              <a:latin typeface="+mn-lt"/>
              <a:ea typeface="+mn-ea"/>
              <a:cs typeface="+mn-cs"/>
            </a:endParaRPr>
          </a:p>
          <a:p>
            <a:r>
              <a:rPr lang="zh-TW" altLang="en-US" sz="900" kern="1200" dirty="0" smtClean="0">
                <a:solidFill>
                  <a:schemeClr val="tx1"/>
                </a:solidFill>
                <a:effectLst/>
                <a:latin typeface="+mn-lt"/>
                <a:ea typeface="+mn-ea"/>
                <a:cs typeface="+mn-cs"/>
              </a:rPr>
              <a:t>解</a:t>
            </a:r>
            <a:r>
              <a:rPr lang="zh-TW" altLang="zh-TW" sz="900" kern="1200" dirty="0" smtClean="0">
                <a:solidFill>
                  <a:schemeClr val="tx1"/>
                </a:solidFill>
                <a:effectLst/>
                <a:latin typeface="+mn-lt"/>
                <a:ea typeface="+mn-ea"/>
                <a:cs typeface="+mn-cs"/>
              </a:rPr>
              <a:t>碼器則</a:t>
            </a:r>
            <a:r>
              <a:rPr lang="zh-TW" altLang="zh-TW" sz="900" kern="1200" dirty="0" smtClean="0">
                <a:solidFill>
                  <a:schemeClr val="tx1"/>
                </a:solidFill>
                <a:effectLst/>
                <a:latin typeface="+mn-lt"/>
                <a:ea typeface="+mn-ea"/>
                <a:cs typeface="+mn-cs"/>
              </a:rPr>
              <a:t>由</a:t>
            </a:r>
            <a:r>
              <a:rPr lang="en-US" altLang="zh-TW" sz="900" kern="1200" dirty="0" smtClean="0">
                <a:solidFill>
                  <a:schemeClr val="tx1"/>
                </a:solidFill>
                <a:effectLst/>
                <a:latin typeface="+mn-lt"/>
                <a:ea typeface="+mn-ea"/>
                <a:cs typeface="+mn-cs"/>
              </a:rPr>
              <a:t>8</a:t>
            </a:r>
            <a:r>
              <a:rPr lang="zh-TW" altLang="en-US" sz="900" kern="1200" dirty="0" smtClean="0">
                <a:solidFill>
                  <a:schemeClr val="tx1"/>
                </a:solidFill>
                <a:effectLst/>
                <a:latin typeface="+mn-lt"/>
                <a:ea typeface="+mn-ea"/>
                <a:cs typeface="+mn-cs"/>
              </a:rPr>
              <a:t>層</a:t>
            </a:r>
            <a:r>
              <a:rPr lang="zh-TW" altLang="zh-TW" sz="900" kern="1200" dirty="0" smtClean="0">
                <a:solidFill>
                  <a:schemeClr val="tx1"/>
                </a:solidFill>
                <a:effectLst/>
                <a:latin typeface="+mn-lt"/>
                <a:ea typeface="+mn-ea"/>
                <a:cs typeface="+mn-cs"/>
              </a:rPr>
              <a:t>卷</a:t>
            </a:r>
            <a:r>
              <a:rPr lang="zh-TW" altLang="zh-TW" sz="900" kern="1200" dirty="0" smtClean="0">
                <a:solidFill>
                  <a:schemeClr val="tx1"/>
                </a:solidFill>
                <a:effectLst/>
                <a:latin typeface="+mn-lt"/>
                <a:ea typeface="+mn-ea"/>
                <a:cs typeface="+mn-cs"/>
              </a:rPr>
              <a:t>積層所組成，上採樣步長為</a:t>
            </a:r>
            <a:r>
              <a:rPr lang="en-US" altLang="zh-TW" sz="900" kern="1200" dirty="0" smtClean="0">
                <a:solidFill>
                  <a:schemeClr val="tx1"/>
                </a:solidFill>
                <a:effectLst/>
                <a:latin typeface="+mn-lt"/>
                <a:ea typeface="+mn-ea"/>
                <a:cs typeface="+mn-cs"/>
              </a:rPr>
              <a:t>2</a:t>
            </a:r>
            <a:r>
              <a:rPr lang="zh-TW" altLang="zh-TW" sz="900" kern="1200" dirty="0" smtClean="0">
                <a:solidFill>
                  <a:schemeClr val="tx1"/>
                </a:solidFill>
                <a:effectLst/>
                <a:latin typeface="+mn-lt"/>
                <a:ea typeface="+mn-ea"/>
                <a:cs typeface="+mn-cs"/>
              </a:rPr>
              <a:t>，並且將每</a:t>
            </a:r>
            <a:r>
              <a:rPr lang="en-US" altLang="zh-TW" sz="900" kern="1200" dirty="0" err="1" smtClean="0">
                <a:solidFill>
                  <a:schemeClr val="tx1"/>
                </a:solidFill>
                <a:effectLst/>
                <a:latin typeface="+mn-lt"/>
                <a:ea typeface="+mn-ea"/>
                <a:cs typeface="+mn-cs"/>
              </a:rPr>
              <a:t>i</a:t>
            </a:r>
            <a:r>
              <a:rPr lang="zh-TW" altLang="zh-TW" sz="900" kern="1200" dirty="0" smtClean="0">
                <a:solidFill>
                  <a:schemeClr val="tx1"/>
                </a:solidFill>
                <a:effectLst/>
                <a:latin typeface="+mn-lt"/>
                <a:ea typeface="+mn-ea"/>
                <a:cs typeface="+mn-cs"/>
              </a:rPr>
              <a:t>層的編碼器與</a:t>
            </a:r>
            <a:r>
              <a:rPr lang="en-US" altLang="zh-TW" sz="900" kern="1200" dirty="0" smtClean="0">
                <a:solidFill>
                  <a:schemeClr val="tx1"/>
                </a:solidFill>
                <a:effectLst/>
                <a:latin typeface="+mn-lt"/>
                <a:ea typeface="+mn-ea"/>
                <a:cs typeface="+mn-cs"/>
              </a:rPr>
              <a:t>n-</a:t>
            </a:r>
            <a:r>
              <a:rPr lang="en-US" altLang="zh-TW" sz="900" kern="1200" dirty="0" err="1" smtClean="0">
                <a:solidFill>
                  <a:schemeClr val="tx1"/>
                </a:solidFill>
                <a:effectLst/>
                <a:latin typeface="+mn-lt"/>
                <a:ea typeface="+mn-ea"/>
                <a:cs typeface="+mn-cs"/>
              </a:rPr>
              <a:t>i</a:t>
            </a:r>
            <a:r>
              <a:rPr lang="zh-TW" altLang="zh-TW" sz="900" kern="1200" dirty="0" smtClean="0">
                <a:solidFill>
                  <a:schemeClr val="tx1"/>
                </a:solidFill>
                <a:effectLst/>
                <a:latin typeface="+mn-lt"/>
                <a:ea typeface="+mn-ea"/>
                <a:cs typeface="+mn-cs"/>
              </a:rPr>
              <a:t>層的解碼器做連接，接著批次標準化以及激活函式</a:t>
            </a:r>
            <a:r>
              <a:rPr lang="en-US" altLang="zh-TW" sz="900" kern="1200" dirty="0" err="1" smtClean="0">
                <a:solidFill>
                  <a:schemeClr val="tx1"/>
                </a:solidFill>
                <a:effectLst/>
                <a:latin typeface="+mn-lt"/>
                <a:ea typeface="+mn-ea"/>
                <a:cs typeface="+mn-cs"/>
              </a:rPr>
              <a:t>ReLU</a:t>
            </a:r>
            <a:r>
              <a:rPr lang="zh-TW" altLang="zh-TW" sz="900" kern="1200" dirty="0" smtClean="0">
                <a:solidFill>
                  <a:schemeClr val="tx1"/>
                </a:solidFill>
                <a:effectLst/>
                <a:latin typeface="+mn-lt"/>
                <a:ea typeface="+mn-ea"/>
                <a:cs typeface="+mn-cs"/>
              </a:rPr>
              <a:t>，在最後一層使用</a:t>
            </a:r>
            <a:r>
              <a:rPr lang="en-US" altLang="zh-TW" sz="900" kern="1200" dirty="0" err="1" smtClean="0">
                <a:solidFill>
                  <a:schemeClr val="tx1"/>
                </a:solidFill>
                <a:effectLst/>
                <a:latin typeface="+mn-lt"/>
                <a:ea typeface="+mn-ea"/>
                <a:cs typeface="+mn-cs"/>
              </a:rPr>
              <a:t>tanh</a:t>
            </a:r>
            <a:r>
              <a:rPr lang="zh-TW" altLang="zh-TW" sz="900" kern="1200" dirty="0" smtClean="0">
                <a:solidFill>
                  <a:schemeClr val="tx1"/>
                </a:solidFill>
                <a:effectLst/>
                <a:latin typeface="+mn-lt"/>
                <a:ea typeface="+mn-ea"/>
                <a:cs typeface="+mn-cs"/>
              </a:rPr>
              <a:t>激活函式，使網路生成的值限制在</a:t>
            </a:r>
            <a:r>
              <a:rPr lang="en-US" altLang="zh-TW" sz="900" kern="1200" dirty="0" smtClean="0">
                <a:solidFill>
                  <a:schemeClr val="tx1"/>
                </a:solidFill>
                <a:effectLst/>
                <a:latin typeface="+mn-lt"/>
                <a:ea typeface="+mn-ea"/>
                <a:cs typeface="+mn-cs"/>
              </a:rPr>
              <a:t>-1</a:t>
            </a:r>
            <a:r>
              <a:rPr lang="zh-TW" altLang="zh-TW" sz="900" kern="1200" dirty="0" smtClean="0">
                <a:solidFill>
                  <a:schemeClr val="tx1"/>
                </a:solidFill>
                <a:effectLst/>
                <a:latin typeface="+mn-lt"/>
                <a:ea typeface="+mn-ea"/>
                <a:cs typeface="+mn-cs"/>
              </a:rPr>
              <a:t>到</a:t>
            </a:r>
            <a:r>
              <a:rPr lang="en-US" altLang="zh-TW" sz="900" kern="1200" dirty="0" smtClean="0">
                <a:solidFill>
                  <a:schemeClr val="tx1"/>
                </a:solidFill>
                <a:effectLst/>
                <a:latin typeface="+mn-lt"/>
                <a:ea typeface="+mn-ea"/>
                <a:cs typeface="+mn-cs"/>
              </a:rPr>
              <a:t>1</a:t>
            </a:r>
            <a:r>
              <a:rPr lang="zh-TW" altLang="zh-TW" sz="900" kern="1200" dirty="0" smtClean="0">
                <a:solidFill>
                  <a:schemeClr val="tx1"/>
                </a:solidFill>
                <a:effectLst/>
                <a:latin typeface="+mn-lt"/>
                <a:ea typeface="+mn-ea"/>
                <a:cs typeface="+mn-cs"/>
              </a:rPr>
              <a:t>之間，最後輸出的維度為</a:t>
            </a:r>
            <a:r>
              <a:rPr lang="en-US" altLang="zh-TW" sz="900" kern="1200" dirty="0" smtClean="0">
                <a:solidFill>
                  <a:schemeClr val="tx1"/>
                </a:solidFill>
                <a:effectLst/>
                <a:latin typeface="+mn-lt"/>
                <a:ea typeface="+mn-ea"/>
                <a:cs typeface="+mn-cs"/>
              </a:rPr>
              <a:t>256x256x3</a:t>
            </a:r>
            <a:r>
              <a:rPr lang="zh-TW" altLang="zh-TW" sz="900" kern="1200" dirty="0" smtClean="0">
                <a:solidFill>
                  <a:schemeClr val="tx1"/>
                </a:solidFill>
                <a:effectLst/>
                <a:latin typeface="+mn-lt"/>
                <a:ea typeface="+mn-ea"/>
                <a:cs typeface="+mn-cs"/>
              </a:rPr>
              <a:t>的圖像。</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37</a:t>
            </a:fld>
            <a:endParaRPr lang="zh-CN" altLang="en-US"/>
          </a:p>
        </p:txBody>
      </p:sp>
    </p:spTree>
    <p:extLst>
      <p:ext uri="{BB962C8B-B14F-4D97-AF65-F5344CB8AC3E}">
        <p14:creationId xmlns:p14="http://schemas.microsoft.com/office/powerpoint/2010/main" val="5137655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生成器架構的編碼器</a:t>
            </a:r>
            <a:r>
              <a:rPr lang="zh-TW" altLang="zh-TW" sz="900" kern="1200" dirty="0" smtClean="0">
                <a:solidFill>
                  <a:schemeClr val="tx1"/>
                </a:solidFill>
                <a:effectLst/>
                <a:latin typeface="+mn-lt"/>
                <a:ea typeface="+mn-ea"/>
                <a:cs typeface="+mn-cs"/>
              </a:rPr>
              <a:t>由</a:t>
            </a:r>
            <a:r>
              <a:rPr lang="en-US" altLang="zh-TW" sz="900" kern="1200" dirty="0" smtClean="0">
                <a:solidFill>
                  <a:schemeClr val="tx1"/>
                </a:solidFill>
                <a:effectLst/>
                <a:latin typeface="+mn-lt"/>
                <a:ea typeface="+mn-ea"/>
                <a:cs typeface="+mn-cs"/>
              </a:rPr>
              <a:t>8</a:t>
            </a:r>
            <a:r>
              <a:rPr lang="zh-TW" altLang="en-US" sz="900" kern="1200" dirty="0" smtClean="0">
                <a:solidFill>
                  <a:schemeClr val="tx1"/>
                </a:solidFill>
                <a:effectLst/>
                <a:latin typeface="+mn-lt"/>
                <a:ea typeface="+mn-ea"/>
                <a:cs typeface="+mn-cs"/>
              </a:rPr>
              <a:t>層</a:t>
            </a:r>
            <a:r>
              <a:rPr lang="zh-TW" altLang="zh-TW" sz="900" kern="1200" dirty="0" smtClean="0">
                <a:solidFill>
                  <a:schemeClr val="tx1"/>
                </a:solidFill>
                <a:effectLst/>
                <a:latin typeface="+mn-lt"/>
                <a:ea typeface="+mn-ea"/>
                <a:cs typeface="+mn-cs"/>
              </a:rPr>
              <a:t>的</a:t>
            </a:r>
            <a:r>
              <a:rPr lang="zh-TW" altLang="zh-TW" sz="900" kern="1200" dirty="0" smtClean="0">
                <a:solidFill>
                  <a:schemeClr val="tx1"/>
                </a:solidFill>
                <a:effectLst/>
                <a:latin typeface="+mn-lt"/>
                <a:ea typeface="+mn-ea"/>
                <a:cs typeface="+mn-cs"/>
              </a:rPr>
              <a:t>卷積層組成，下採樣步長為</a:t>
            </a:r>
            <a:r>
              <a:rPr lang="en-US" altLang="zh-TW" sz="900" kern="1200" dirty="0" smtClean="0">
                <a:solidFill>
                  <a:schemeClr val="tx1"/>
                </a:solidFill>
                <a:effectLst/>
                <a:latin typeface="+mn-lt"/>
                <a:ea typeface="+mn-ea"/>
                <a:cs typeface="+mn-cs"/>
              </a:rPr>
              <a:t>2</a:t>
            </a:r>
            <a:r>
              <a:rPr lang="zh-TW" altLang="zh-TW" sz="900" kern="1200" dirty="0" smtClean="0">
                <a:solidFill>
                  <a:schemeClr val="tx1"/>
                </a:solidFill>
                <a:effectLst/>
                <a:latin typeface="+mn-lt"/>
                <a:ea typeface="+mn-ea"/>
                <a:cs typeface="+mn-cs"/>
              </a:rPr>
              <a:t>，卷積後接著批次標準化以及斜率為</a:t>
            </a:r>
            <a:r>
              <a:rPr lang="en-US" altLang="zh-TW" sz="900" kern="1200" dirty="0" smtClean="0">
                <a:solidFill>
                  <a:schemeClr val="tx1"/>
                </a:solidFill>
                <a:effectLst/>
                <a:latin typeface="+mn-lt"/>
                <a:ea typeface="+mn-ea"/>
                <a:cs typeface="+mn-cs"/>
              </a:rPr>
              <a:t>0.2</a:t>
            </a:r>
            <a:r>
              <a:rPr lang="zh-TW" altLang="zh-TW" sz="900" kern="1200" dirty="0" smtClean="0">
                <a:solidFill>
                  <a:schemeClr val="tx1"/>
                </a:solidFill>
                <a:effectLst/>
                <a:latin typeface="+mn-lt"/>
                <a:ea typeface="+mn-ea"/>
                <a:cs typeface="+mn-cs"/>
              </a:rPr>
              <a:t>的激活函式</a:t>
            </a:r>
            <a:r>
              <a:rPr lang="en-US" altLang="zh-TW" sz="900" kern="1200" dirty="0" smtClean="0">
                <a:solidFill>
                  <a:schemeClr val="tx1"/>
                </a:solidFill>
                <a:effectLst/>
                <a:latin typeface="+mn-lt"/>
                <a:ea typeface="+mn-ea"/>
                <a:cs typeface="+mn-cs"/>
              </a:rPr>
              <a:t>Leaky-</a:t>
            </a:r>
            <a:r>
              <a:rPr lang="en-US" altLang="zh-TW" sz="900" kern="1200" dirty="0" err="1" smtClean="0">
                <a:solidFill>
                  <a:schemeClr val="tx1"/>
                </a:solidFill>
                <a:effectLst/>
                <a:latin typeface="+mn-lt"/>
                <a:ea typeface="+mn-ea"/>
                <a:cs typeface="+mn-cs"/>
              </a:rPr>
              <a:t>ReLU</a:t>
            </a:r>
            <a:r>
              <a:rPr lang="zh-TW" altLang="zh-TW" sz="900" kern="1200" dirty="0" smtClean="0">
                <a:solidFill>
                  <a:schemeClr val="tx1"/>
                </a:solidFill>
                <a:effectLst/>
                <a:latin typeface="+mn-lt"/>
                <a:ea typeface="+mn-ea"/>
                <a:cs typeface="+mn-cs"/>
              </a:rPr>
              <a:t>，來避免神經元死亡的問題。</a:t>
            </a:r>
            <a:endParaRPr lang="en-US"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smtClean="0">
              <a:solidFill>
                <a:schemeClr val="tx1"/>
              </a:solidFill>
              <a:effectLst/>
              <a:latin typeface="+mn-lt"/>
              <a:ea typeface="+mn-ea"/>
              <a:cs typeface="+mn-cs"/>
            </a:endParaRPr>
          </a:p>
          <a:p>
            <a:endParaRPr lang="en-US" altLang="zh-TW" sz="900" kern="1200" dirty="0" smtClean="0">
              <a:solidFill>
                <a:schemeClr val="tx1"/>
              </a:solidFill>
              <a:effectLst/>
              <a:latin typeface="+mn-lt"/>
              <a:ea typeface="+mn-ea"/>
              <a:cs typeface="+mn-cs"/>
            </a:endParaRPr>
          </a:p>
          <a:p>
            <a:r>
              <a:rPr lang="zh-TW" altLang="en-US" sz="900" kern="1200" dirty="0" smtClean="0">
                <a:solidFill>
                  <a:schemeClr val="tx1"/>
                </a:solidFill>
                <a:effectLst/>
                <a:latin typeface="+mn-lt"/>
                <a:ea typeface="+mn-ea"/>
                <a:cs typeface="+mn-cs"/>
              </a:rPr>
              <a:t>解</a:t>
            </a:r>
            <a:r>
              <a:rPr lang="zh-TW" altLang="zh-TW" sz="900" kern="1200" dirty="0" smtClean="0">
                <a:solidFill>
                  <a:schemeClr val="tx1"/>
                </a:solidFill>
                <a:effectLst/>
                <a:latin typeface="+mn-lt"/>
                <a:ea typeface="+mn-ea"/>
                <a:cs typeface="+mn-cs"/>
              </a:rPr>
              <a:t>碼器則</a:t>
            </a:r>
            <a:r>
              <a:rPr lang="zh-TW" altLang="zh-TW" sz="900" kern="1200" dirty="0" smtClean="0">
                <a:solidFill>
                  <a:schemeClr val="tx1"/>
                </a:solidFill>
                <a:effectLst/>
                <a:latin typeface="+mn-lt"/>
                <a:ea typeface="+mn-ea"/>
                <a:cs typeface="+mn-cs"/>
              </a:rPr>
              <a:t>由</a:t>
            </a:r>
            <a:r>
              <a:rPr lang="en-US" altLang="zh-TW" sz="900" kern="1200" dirty="0" smtClean="0">
                <a:solidFill>
                  <a:schemeClr val="tx1"/>
                </a:solidFill>
                <a:effectLst/>
                <a:latin typeface="+mn-lt"/>
                <a:ea typeface="+mn-ea"/>
                <a:cs typeface="+mn-cs"/>
              </a:rPr>
              <a:t>8</a:t>
            </a:r>
            <a:r>
              <a:rPr lang="zh-TW" altLang="en-US" sz="900" kern="1200" dirty="0" smtClean="0">
                <a:solidFill>
                  <a:schemeClr val="tx1"/>
                </a:solidFill>
                <a:effectLst/>
                <a:latin typeface="+mn-lt"/>
                <a:ea typeface="+mn-ea"/>
                <a:cs typeface="+mn-cs"/>
              </a:rPr>
              <a:t>層</a:t>
            </a:r>
            <a:r>
              <a:rPr lang="zh-TW" altLang="zh-TW" sz="900" kern="1200" dirty="0" smtClean="0">
                <a:solidFill>
                  <a:schemeClr val="tx1"/>
                </a:solidFill>
                <a:effectLst/>
                <a:latin typeface="+mn-lt"/>
                <a:ea typeface="+mn-ea"/>
                <a:cs typeface="+mn-cs"/>
              </a:rPr>
              <a:t>卷</a:t>
            </a:r>
            <a:r>
              <a:rPr lang="zh-TW" altLang="zh-TW" sz="900" kern="1200" dirty="0" smtClean="0">
                <a:solidFill>
                  <a:schemeClr val="tx1"/>
                </a:solidFill>
                <a:effectLst/>
                <a:latin typeface="+mn-lt"/>
                <a:ea typeface="+mn-ea"/>
                <a:cs typeface="+mn-cs"/>
              </a:rPr>
              <a:t>積層所組成，上採樣步長為</a:t>
            </a:r>
            <a:r>
              <a:rPr lang="en-US" altLang="zh-TW" sz="900" kern="1200" dirty="0" smtClean="0">
                <a:solidFill>
                  <a:schemeClr val="tx1"/>
                </a:solidFill>
                <a:effectLst/>
                <a:latin typeface="+mn-lt"/>
                <a:ea typeface="+mn-ea"/>
                <a:cs typeface="+mn-cs"/>
              </a:rPr>
              <a:t>2</a:t>
            </a:r>
            <a:r>
              <a:rPr lang="zh-TW" altLang="zh-TW" sz="900" kern="1200" dirty="0" smtClean="0">
                <a:solidFill>
                  <a:schemeClr val="tx1"/>
                </a:solidFill>
                <a:effectLst/>
                <a:latin typeface="+mn-lt"/>
                <a:ea typeface="+mn-ea"/>
                <a:cs typeface="+mn-cs"/>
              </a:rPr>
              <a:t>，並且將每</a:t>
            </a:r>
            <a:r>
              <a:rPr lang="en-US" altLang="zh-TW" sz="900" kern="1200" dirty="0" err="1" smtClean="0">
                <a:solidFill>
                  <a:schemeClr val="tx1"/>
                </a:solidFill>
                <a:effectLst/>
                <a:latin typeface="+mn-lt"/>
                <a:ea typeface="+mn-ea"/>
                <a:cs typeface="+mn-cs"/>
              </a:rPr>
              <a:t>i</a:t>
            </a:r>
            <a:r>
              <a:rPr lang="zh-TW" altLang="zh-TW" sz="900" kern="1200" dirty="0" smtClean="0">
                <a:solidFill>
                  <a:schemeClr val="tx1"/>
                </a:solidFill>
                <a:effectLst/>
                <a:latin typeface="+mn-lt"/>
                <a:ea typeface="+mn-ea"/>
                <a:cs typeface="+mn-cs"/>
              </a:rPr>
              <a:t>層的編碼器與</a:t>
            </a:r>
            <a:r>
              <a:rPr lang="en-US" altLang="zh-TW" sz="900" kern="1200" dirty="0" smtClean="0">
                <a:solidFill>
                  <a:schemeClr val="tx1"/>
                </a:solidFill>
                <a:effectLst/>
                <a:latin typeface="+mn-lt"/>
                <a:ea typeface="+mn-ea"/>
                <a:cs typeface="+mn-cs"/>
              </a:rPr>
              <a:t>n-</a:t>
            </a:r>
            <a:r>
              <a:rPr lang="en-US" altLang="zh-TW" sz="900" kern="1200" dirty="0" err="1" smtClean="0">
                <a:solidFill>
                  <a:schemeClr val="tx1"/>
                </a:solidFill>
                <a:effectLst/>
                <a:latin typeface="+mn-lt"/>
                <a:ea typeface="+mn-ea"/>
                <a:cs typeface="+mn-cs"/>
              </a:rPr>
              <a:t>i</a:t>
            </a:r>
            <a:r>
              <a:rPr lang="zh-TW" altLang="zh-TW" sz="900" kern="1200" dirty="0" smtClean="0">
                <a:solidFill>
                  <a:schemeClr val="tx1"/>
                </a:solidFill>
                <a:effectLst/>
                <a:latin typeface="+mn-lt"/>
                <a:ea typeface="+mn-ea"/>
                <a:cs typeface="+mn-cs"/>
              </a:rPr>
              <a:t>層的解碼器做連接，接著批次標準化以及激活函式</a:t>
            </a:r>
            <a:r>
              <a:rPr lang="en-US" altLang="zh-TW" sz="900" kern="1200" dirty="0" err="1" smtClean="0">
                <a:solidFill>
                  <a:schemeClr val="tx1"/>
                </a:solidFill>
                <a:effectLst/>
                <a:latin typeface="+mn-lt"/>
                <a:ea typeface="+mn-ea"/>
                <a:cs typeface="+mn-cs"/>
              </a:rPr>
              <a:t>ReLU</a:t>
            </a:r>
            <a:r>
              <a:rPr lang="zh-TW" altLang="zh-TW" sz="900" kern="1200" dirty="0" smtClean="0">
                <a:solidFill>
                  <a:schemeClr val="tx1"/>
                </a:solidFill>
                <a:effectLst/>
                <a:latin typeface="+mn-lt"/>
                <a:ea typeface="+mn-ea"/>
                <a:cs typeface="+mn-cs"/>
              </a:rPr>
              <a:t>，在最後一層使用</a:t>
            </a:r>
            <a:r>
              <a:rPr lang="en-US" altLang="zh-TW" sz="900" kern="1200" dirty="0" err="1" smtClean="0">
                <a:solidFill>
                  <a:schemeClr val="tx1"/>
                </a:solidFill>
                <a:effectLst/>
                <a:latin typeface="+mn-lt"/>
                <a:ea typeface="+mn-ea"/>
                <a:cs typeface="+mn-cs"/>
              </a:rPr>
              <a:t>tanh</a:t>
            </a:r>
            <a:r>
              <a:rPr lang="zh-TW" altLang="zh-TW" sz="900" kern="1200" dirty="0" smtClean="0">
                <a:solidFill>
                  <a:schemeClr val="tx1"/>
                </a:solidFill>
                <a:effectLst/>
                <a:latin typeface="+mn-lt"/>
                <a:ea typeface="+mn-ea"/>
                <a:cs typeface="+mn-cs"/>
              </a:rPr>
              <a:t>激活函式，使網路生成的值限制在</a:t>
            </a:r>
            <a:r>
              <a:rPr lang="en-US" altLang="zh-TW" sz="900" kern="1200" dirty="0" smtClean="0">
                <a:solidFill>
                  <a:schemeClr val="tx1"/>
                </a:solidFill>
                <a:effectLst/>
                <a:latin typeface="+mn-lt"/>
                <a:ea typeface="+mn-ea"/>
                <a:cs typeface="+mn-cs"/>
              </a:rPr>
              <a:t>-1</a:t>
            </a:r>
            <a:r>
              <a:rPr lang="zh-TW" altLang="zh-TW" sz="900" kern="1200" dirty="0" smtClean="0">
                <a:solidFill>
                  <a:schemeClr val="tx1"/>
                </a:solidFill>
                <a:effectLst/>
                <a:latin typeface="+mn-lt"/>
                <a:ea typeface="+mn-ea"/>
                <a:cs typeface="+mn-cs"/>
              </a:rPr>
              <a:t>到</a:t>
            </a:r>
            <a:r>
              <a:rPr lang="en-US" altLang="zh-TW" sz="900" kern="1200" dirty="0" smtClean="0">
                <a:solidFill>
                  <a:schemeClr val="tx1"/>
                </a:solidFill>
                <a:effectLst/>
                <a:latin typeface="+mn-lt"/>
                <a:ea typeface="+mn-ea"/>
                <a:cs typeface="+mn-cs"/>
              </a:rPr>
              <a:t>1</a:t>
            </a:r>
            <a:r>
              <a:rPr lang="zh-TW" altLang="zh-TW" sz="900" kern="1200" dirty="0" smtClean="0">
                <a:solidFill>
                  <a:schemeClr val="tx1"/>
                </a:solidFill>
                <a:effectLst/>
                <a:latin typeface="+mn-lt"/>
                <a:ea typeface="+mn-ea"/>
                <a:cs typeface="+mn-cs"/>
              </a:rPr>
              <a:t>之間，最後輸出的維度為</a:t>
            </a:r>
            <a:r>
              <a:rPr lang="en-US" altLang="zh-TW" sz="900" kern="1200" dirty="0" smtClean="0">
                <a:solidFill>
                  <a:schemeClr val="tx1"/>
                </a:solidFill>
                <a:effectLst/>
                <a:latin typeface="+mn-lt"/>
                <a:ea typeface="+mn-ea"/>
                <a:cs typeface="+mn-cs"/>
              </a:rPr>
              <a:t>256x256x3</a:t>
            </a:r>
            <a:r>
              <a:rPr lang="zh-TW" altLang="zh-TW" sz="900" kern="1200" dirty="0" smtClean="0">
                <a:solidFill>
                  <a:schemeClr val="tx1"/>
                </a:solidFill>
                <a:effectLst/>
                <a:latin typeface="+mn-lt"/>
                <a:ea typeface="+mn-ea"/>
                <a:cs typeface="+mn-cs"/>
              </a:rPr>
              <a:t>的圖像。</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38</a:t>
            </a:fld>
            <a:endParaRPr lang="zh-CN" altLang="en-US"/>
          </a:p>
        </p:txBody>
      </p:sp>
    </p:spTree>
    <p:extLst>
      <p:ext uri="{BB962C8B-B14F-4D97-AF65-F5344CB8AC3E}">
        <p14:creationId xmlns:p14="http://schemas.microsoft.com/office/powerpoint/2010/main" val="7697548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。為了保持良好的生成效果</a:t>
            </a:r>
            <a:r>
              <a:rPr lang="en-US" altLang="zh-TW" sz="900" kern="1200" dirty="0" err="1" smtClean="0">
                <a:solidFill>
                  <a:schemeClr val="tx1"/>
                </a:solidFill>
                <a:effectLst/>
                <a:latin typeface="+mn-lt"/>
                <a:ea typeface="+mn-ea"/>
                <a:cs typeface="+mn-cs"/>
              </a:rPr>
              <a:t>CycleGAN</a:t>
            </a:r>
            <a:r>
              <a:rPr lang="zh-TW" altLang="zh-TW" sz="900" kern="1200" dirty="0" smtClean="0">
                <a:solidFill>
                  <a:schemeClr val="tx1"/>
                </a:solidFill>
                <a:effectLst/>
                <a:latin typeface="+mn-lt"/>
                <a:ea typeface="+mn-ea"/>
                <a:cs typeface="+mn-cs"/>
              </a:rPr>
              <a:t>會使用兩個生成器與兩個鑑別器，其中一個生成器</a:t>
            </a:r>
            <a:r>
              <a:rPr lang="en-US" altLang="zh-TW" sz="900" kern="1200" dirty="0" smtClean="0">
                <a:solidFill>
                  <a:schemeClr val="tx1"/>
                </a:solidFill>
                <a:effectLst/>
                <a:latin typeface="+mn-lt"/>
                <a:ea typeface="+mn-ea"/>
                <a:cs typeface="+mn-cs"/>
              </a:rPr>
              <a:t>G</a:t>
            </a:r>
            <a:r>
              <a:rPr lang="zh-TW" altLang="zh-TW" sz="900" kern="1200" dirty="0" smtClean="0">
                <a:solidFill>
                  <a:schemeClr val="tx1"/>
                </a:solidFill>
                <a:effectLst/>
                <a:latin typeface="+mn-lt"/>
                <a:ea typeface="+mn-ea"/>
                <a:cs typeface="+mn-cs"/>
              </a:rPr>
              <a:t>負責將三維素模轉換為擬真照片，再利用另一個生成器</a:t>
            </a:r>
            <a:r>
              <a:rPr lang="en-US" altLang="zh-TW" sz="900" kern="1200" dirty="0" smtClean="0">
                <a:solidFill>
                  <a:schemeClr val="tx1"/>
                </a:solidFill>
                <a:effectLst/>
                <a:latin typeface="+mn-lt"/>
                <a:ea typeface="+mn-ea"/>
                <a:cs typeface="+mn-cs"/>
              </a:rPr>
              <a:t>F</a:t>
            </a:r>
            <a:r>
              <a:rPr lang="zh-TW" altLang="zh-TW" sz="900" kern="1200" dirty="0" smtClean="0">
                <a:solidFill>
                  <a:schemeClr val="tx1"/>
                </a:solidFill>
                <a:effectLst/>
                <a:latin typeface="+mn-lt"/>
                <a:ea typeface="+mn-ea"/>
                <a:cs typeface="+mn-cs"/>
              </a:rPr>
              <a:t>將擬真照片轉換為三維素模，而每個生成器轉換之後都會有一個對應的判別器，它會負責判斷生成器生成出來的圖片真偽，最後會比較原圖與復原過後的圖片的相似程度</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39</a:t>
            </a:fld>
            <a:endParaRPr lang="zh-CN" altLang="en-US"/>
          </a:p>
        </p:txBody>
      </p:sp>
    </p:spTree>
    <p:extLst>
      <p:ext uri="{BB962C8B-B14F-4D97-AF65-F5344CB8AC3E}">
        <p14:creationId xmlns:p14="http://schemas.microsoft.com/office/powerpoint/2010/main" val="3491151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室內設計的概念起源於美國，於經濟發展的需求演化而來，原本人們蓋建築物的目的只是為求居住，而之後慢慢延伸出使用者的需求或為了更改內部環境而開始考量室內設計。後來室內裝潢逐漸延伸出考慮到生活品質、居住品質、心理層面、視覺等因素，使人類能在生活、起居、心理、視覺等各方面得到無比的滿足，</a:t>
            </a:r>
            <a:r>
              <a:rPr lang="zh-TW" altLang="en-US" dirty="0" smtClean="0"/>
              <a:t>現在每個人住的 家裡，都是有通過室內設計來設計出滿足各種層面的需求，而家的安定，對每個人的成長過程都扮演著重要的</a:t>
            </a:r>
            <a:r>
              <a:rPr lang="zh-TW" altLang="en-US" smtClean="0"/>
              <a:t>腳色，因此</a:t>
            </a:r>
            <a:r>
              <a:rPr lang="zh-TW" altLang="en-US" dirty="0" smtClean="0"/>
              <a:t>室內設計在現今的社會上已成了無法缺少的一塊產業。</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15452243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本研究使用</a:t>
            </a:r>
            <a:r>
              <a:rPr lang="en-US" altLang="zh-TW" sz="900" kern="1200" dirty="0" smtClean="0">
                <a:solidFill>
                  <a:schemeClr val="tx1"/>
                </a:solidFill>
                <a:effectLst/>
                <a:latin typeface="+mn-lt"/>
                <a:ea typeface="+mn-ea"/>
                <a:cs typeface="+mn-cs"/>
              </a:rPr>
              <a:t>Pix2pix</a:t>
            </a:r>
            <a:r>
              <a:rPr lang="zh-TW" altLang="zh-TW" sz="900" kern="1200" dirty="0" smtClean="0">
                <a:solidFill>
                  <a:schemeClr val="tx1"/>
                </a:solidFill>
                <a:effectLst/>
                <a:latin typeface="+mn-lt"/>
                <a:ea typeface="+mn-ea"/>
                <a:cs typeface="+mn-cs"/>
              </a:rPr>
              <a:t>與</a:t>
            </a:r>
            <a:r>
              <a:rPr lang="en-US" altLang="zh-TW" sz="900" kern="1200" dirty="0" err="1" smtClean="0">
                <a:solidFill>
                  <a:schemeClr val="tx1"/>
                </a:solidFill>
                <a:effectLst/>
                <a:latin typeface="+mn-lt"/>
                <a:ea typeface="+mn-ea"/>
                <a:cs typeface="+mn-cs"/>
              </a:rPr>
              <a:t>CycleGAN</a:t>
            </a:r>
            <a:r>
              <a:rPr lang="zh-TW" altLang="zh-TW" sz="900" kern="1200" dirty="0" smtClean="0">
                <a:solidFill>
                  <a:schemeClr val="tx1"/>
                </a:solidFill>
                <a:effectLst/>
                <a:latin typeface="+mn-lt"/>
                <a:ea typeface="+mn-ea"/>
                <a:cs typeface="+mn-cs"/>
              </a:rPr>
              <a:t>兩種對抗網路的模型進行訓練，這兩種模型使用的</a:t>
            </a:r>
            <a:r>
              <a:rPr lang="en-US" altLang="zh-TW" sz="900" kern="1200" dirty="0" smtClean="0">
                <a:solidFill>
                  <a:schemeClr val="tx1"/>
                </a:solidFill>
                <a:effectLst/>
                <a:latin typeface="+mn-lt"/>
                <a:ea typeface="+mn-ea"/>
                <a:cs typeface="+mn-cs"/>
              </a:rPr>
              <a:t>Optimizer</a:t>
            </a:r>
            <a:r>
              <a:rPr lang="zh-TW" altLang="zh-TW" sz="900" kern="1200" dirty="0" smtClean="0">
                <a:solidFill>
                  <a:schemeClr val="tx1"/>
                </a:solidFill>
                <a:effectLst/>
                <a:latin typeface="+mn-lt"/>
                <a:ea typeface="+mn-ea"/>
                <a:cs typeface="+mn-cs"/>
              </a:rPr>
              <a:t>是</a:t>
            </a:r>
            <a:r>
              <a:rPr lang="en-US" altLang="zh-TW" sz="900" kern="1200" dirty="0" smtClean="0">
                <a:solidFill>
                  <a:schemeClr val="tx1"/>
                </a:solidFill>
                <a:effectLst/>
                <a:latin typeface="+mn-lt"/>
                <a:ea typeface="+mn-ea"/>
                <a:cs typeface="+mn-cs"/>
              </a:rPr>
              <a:t>Adam</a:t>
            </a:r>
            <a:r>
              <a:rPr lang="zh-TW" altLang="zh-TW" sz="900" kern="1200" dirty="0" smtClean="0">
                <a:solidFill>
                  <a:schemeClr val="tx1"/>
                </a:solidFill>
                <a:effectLst/>
                <a:latin typeface="+mn-lt"/>
                <a:ea typeface="+mn-ea"/>
                <a:cs typeface="+mn-cs"/>
              </a:rPr>
              <a:t>優化器。一般來說，優化器的學習率</a:t>
            </a:r>
            <a:r>
              <a:rPr lang="en-US" altLang="zh-TW" sz="900" kern="1200" dirty="0" smtClean="0">
                <a:solidFill>
                  <a:schemeClr val="tx1"/>
                </a:solidFill>
                <a:effectLst/>
                <a:latin typeface="+mn-lt"/>
                <a:ea typeface="+mn-ea"/>
                <a:cs typeface="+mn-cs"/>
              </a:rPr>
              <a:t>(learning rate)</a:t>
            </a:r>
            <a:r>
              <a:rPr lang="zh-TW" altLang="zh-TW" sz="900" kern="1200" dirty="0" smtClean="0">
                <a:solidFill>
                  <a:schemeClr val="tx1"/>
                </a:solidFill>
                <a:effectLst/>
                <a:latin typeface="+mn-lt"/>
                <a:ea typeface="+mn-ea"/>
                <a:cs typeface="+mn-cs"/>
              </a:rPr>
              <a:t>會影響模型訓練的好壞，太高的學習率會造成模型的過擬合，太小則會花費過多時間學習。本研究使用的</a:t>
            </a:r>
            <a:r>
              <a:rPr lang="en-US" altLang="zh-TW" sz="900" kern="1200" dirty="0" smtClean="0">
                <a:solidFill>
                  <a:schemeClr val="tx1"/>
                </a:solidFill>
                <a:effectLst/>
                <a:latin typeface="+mn-lt"/>
                <a:ea typeface="+mn-ea"/>
                <a:cs typeface="+mn-cs"/>
              </a:rPr>
              <a:t>learning rate</a:t>
            </a:r>
            <a:r>
              <a:rPr lang="zh-TW" altLang="zh-TW" sz="900" kern="1200" dirty="0" smtClean="0">
                <a:solidFill>
                  <a:schemeClr val="tx1"/>
                </a:solidFill>
                <a:effectLst/>
                <a:latin typeface="+mn-lt"/>
                <a:ea typeface="+mn-ea"/>
                <a:cs typeface="+mn-cs"/>
              </a:rPr>
              <a:t>為</a:t>
            </a:r>
            <a:r>
              <a:rPr lang="en-US" altLang="zh-TW" sz="900" kern="1200" dirty="0" smtClean="0">
                <a:solidFill>
                  <a:schemeClr val="tx1"/>
                </a:solidFill>
                <a:effectLst/>
                <a:latin typeface="+mn-lt"/>
                <a:ea typeface="+mn-ea"/>
                <a:cs typeface="+mn-cs"/>
              </a:rPr>
              <a:t>0.0002</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Batch size</a:t>
            </a:r>
            <a:r>
              <a:rPr lang="zh-TW" altLang="zh-TW" sz="900" kern="1200" dirty="0" smtClean="0">
                <a:solidFill>
                  <a:schemeClr val="tx1"/>
                </a:solidFill>
                <a:effectLst/>
                <a:latin typeface="+mn-lt"/>
                <a:ea typeface="+mn-ea"/>
                <a:cs typeface="+mn-cs"/>
              </a:rPr>
              <a:t>為</a:t>
            </a:r>
            <a:r>
              <a:rPr lang="en-US" altLang="zh-TW" sz="900" kern="1200" dirty="0" smtClean="0">
                <a:solidFill>
                  <a:schemeClr val="tx1"/>
                </a:solidFill>
                <a:effectLst/>
                <a:latin typeface="+mn-lt"/>
                <a:ea typeface="+mn-ea"/>
                <a:cs typeface="+mn-cs"/>
              </a:rPr>
              <a:t>1</a:t>
            </a:r>
            <a:r>
              <a:rPr lang="zh-TW" altLang="zh-TW" sz="900" kern="1200" dirty="0" smtClean="0">
                <a:solidFill>
                  <a:schemeClr val="tx1"/>
                </a:solidFill>
                <a:effectLst/>
                <a:latin typeface="+mn-lt"/>
                <a:ea typeface="+mn-ea"/>
                <a:cs typeface="+mn-cs"/>
              </a:rPr>
              <a:t>，</a:t>
            </a:r>
            <a:r>
              <a:rPr lang="en-US" altLang="zh-TW" sz="900" kern="1200" dirty="0" err="1" smtClean="0">
                <a:solidFill>
                  <a:schemeClr val="tx1"/>
                </a:solidFill>
                <a:effectLst/>
                <a:latin typeface="+mn-lt"/>
                <a:ea typeface="+mn-ea"/>
                <a:cs typeface="+mn-cs"/>
              </a:rPr>
              <a:t>LeakyReLU</a:t>
            </a:r>
            <a:r>
              <a:rPr lang="zh-TW" altLang="zh-TW" sz="900" kern="1200" dirty="0" smtClean="0">
                <a:solidFill>
                  <a:schemeClr val="tx1"/>
                </a:solidFill>
                <a:effectLst/>
                <a:latin typeface="+mn-lt"/>
                <a:ea typeface="+mn-ea"/>
                <a:cs typeface="+mn-cs"/>
              </a:rPr>
              <a:t>的負斜率設定為</a:t>
            </a:r>
            <a:r>
              <a:rPr lang="en-US" altLang="zh-TW" sz="900" kern="1200" dirty="0" smtClean="0">
                <a:solidFill>
                  <a:schemeClr val="tx1"/>
                </a:solidFill>
                <a:effectLst/>
                <a:latin typeface="+mn-lt"/>
                <a:ea typeface="+mn-ea"/>
                <a:cs typeface="+mn-cs"/>
              </a:rPr>
              <a:t>0.2</a:t>
            </a:r>
            <a:r>
              <a:rPr lang="zh-TW" altLang="zh-TW" sz="900" kern="1200" dirty="0" smtClean="0">
                <a:solidFill>
                  <a:schemeClr val="tx1"/>
                </a:solidFill>
                <a:effectLst/>
                <a:latin typeface="+mn-lt"/>
                <a:ea typeface="+mn-ea"/>
                <a:cs typeface="+mn-cs"/>
              </a:rPr>
              <a:t>。訓練次數方面，太少的</a:t>
            </a:r>
            <a:r>
              <a:rPr lang="en-US" altLang="zh-TW" sz="900" kern="1200" dirty="0" smtClean="0">
                <a:solidFill>
                  <a:schemeClr val="tx1"/>
                </a:solidFill>
                <a:effectLst/>
                <a:latin typeface="+mn-lt"/>
                <a:ea typeface="+mn-ea"/>
                <a:cs typeface="+mn-cs"/>
              </a:rPr>
              <a:t>epoch</a:t>
            </a:r>
            <a:r>
              <a:rPr lang="zh-TW" altLang="zh-TW" sz="900" kern="1200" dirty="0" smtClean="0">
                <a:solidFill>
                  <a:schemeClr val="tx1"/>
                </a:solidFill>
                <a:effectLst/>
                <a:latin typeface="+mn-lt"/>
                <a:ea typeface="+mn-ea"/>
                <a:cs typeface="+mn-cs"/>
              </a:rPr>
              <a:t>會造成模型的欠擬合，過多的</a:t>
            </a:r>
            <a:r>
              <a:rPr lang="en-US" altLang="zh-TW" sz="900" kern="1200" dirty="0" smtClean="0">
                <a:solidFill>
                  <a:schemeClr val="tx1"/>
                </a:solidFill>
                <a:effectLst/>
                <a:latin typeface="+mn-lt"/>
                <a:ea typeface="+mn-ea"/>
                <a:cs typeface="+mn-cs"/>
              </a:rPr>
              <a:t>epoch</a:t>
            </a:r>
            <a:r>
              <a:rPr lang="zh-TW" altLang="zh-TW" sz="900" kern="1200" dirty="0" smtClean="0">
                <a:solidFill>
                  <a:schemeClr val="tx1"/>
                </a:solidFill>
                <a:effectLst/>
                <a:latin typeface="+mn-lt"/>
                <a:ea typeface="+mn-ea"/>
                <a:cs typeface="+mn-cs"/>
              </a:rPr>
              <a:t>則會造成模型的過擬合，因此本研究會先以</a:t>
            </a:r>
            <a:r>
              <a:rPr lang="en-US" altLang="zh-TW" sz="900" kern="1200" dirty="0" smtClean="0">
                <a:solidFill>
                  <a:schemeClr val="tx1"/>
                </a:solidFill>
                <a:effectLst/>
                <a:latin typeface="+mn-lt"/>
                <a:ea typeface="+mn-ea"/>
                <a:cs typeface="+mn-cs"/>
              </a:rPr>
              <a:t>200</a:t>
            </a:r>
            <a:r>
              <a:rPr lang="zh-TW" altLang="zh-TW" sz="900" kern="1200" dirty="0" smtClean="0">
                <a:solidFill>
                  <a:schemeClr val="tx1"/>
                </a:solidFill>
                <a:effectLst/>
                <a:latin typeface="+mn-lt"/>
                <a:ea typeface="+mn-ea"/>
                <a:cs typeface="+mn-cs"/>
              </a:rPr>
              <a:t>個</a:t>
            </a:r>
            <a:r>
              <a:rPr lang="en-US" altLang="zh-TW" sz="900" kern="1200" dirty="0" smtClean="0">
                <a:solidFill>
                  <a:schemeClr val="tx1"/>
                </a:solidFill>
                <a:effectLst/>
                <a:latin typeface="+mn-lt"/>
                <a:ea typeface="+mn-ea"/>
                <a:cs typeface="+mn-cs"/>
              </a:rPr>
              <a:t>epoch</a:t>
            </a:r>
            <a:r>
              <a:rPr lang="zh-TW" altLang="zh-TW" sz="900" kern="1200" dirty="0" smtClean="0">
                <a:solidFill>
                  <a:schemeClr val="tx1"/>
                </a:solidFill>
                <a:effectLst/>
                <a:latin typeface="+mn-lt"/>
                <a:ea typeface="+mn-ea"/>
                <a:cs typeface="+mn-cs"/>
              </a:rPr>
              <a:t>作為訓練，並觀察</a:t>
            </a:r>
            <a:r>
              <a:rPr lang="en-US" altLang="zh-TW" sz="900" kern="1200" dirty="0" smtClean="0">
                <a:solidFill>
                  <a:schemeClr val="tx1"/>
                </a:solidFill>
                <a:effectLst/>
                <a:latin typeface="+mn-lt"/>
                <a:ea typeface="+mn-ea"/>
                <a:cs typeface="+mn-cs"/>
              </a:rPr>
              <a:t>200</a:t>
            </a:r>
            <a:r>
              <a:rPr lang="zh-TW" altLang="zh-TW" sz="900" kern="1200" dirty="0" smtClean="0">
                <a:solidFill>
                  <a:schemeClr val="tx1"/>
                </a:solidFill>
                <a:effectLst/>
                <a:latin typeface="+mn-lt"/>
                <a:ea typeface="+mn-ea"/>
                <a:cs typeface="+mn-cs"/>
              </a:rPr>
              <a:t>個</a:t>
            </a:r>
            <a:r>
              <a:rPr lang="en-US" altLang="zh-TW" sz="900" kern="1200" dirty="0" smtClean="0">
                <a:solidFill>
                  <a:schemeClr val="tx1"/>
                </a:solidFill>
                <a:effectLst/>
                <a:latin typeface="+mn-lt"/>
                <a:ea typeface="+mn-ea"/>
                <a:cs typeface="+mn-cs"/>
              </a:rPr>
              <a:t>epoch</a:t>
            </a:r>
            <a:r>
              <a:rPr lang="zh-TW" altLang="zh-TW" sz="900" kern="1200" dirty="0" smtClean="0">
                <a:solidFill>
                  <a:schemeClr val="tx1"/>
                </a:solidFill>
                <a:effectLst/>
                <a:latin typeface="+mn-lt"/>
                <a:ea typeface="+mn-ea"/>
                <a:cs typeface="+mn-cs"/>
              </a:rPr>
              <a:t>是否合適，再適度地去調整</a:t>
            </a:r>
            <a:r>
              <a:rPr lang="en-US" altLang="zh-TW" sz="900" kern="1200" dirty="0" smtClean="0">
                <a:solidFill>
                  <a:schemeClr val="tx1"/>
                </a:solidFill>
                <a:effectLst/>
                <a:latin typeface="+mn-lt"/>
                <a:ea typeface="+mn-ea"/>
                <a:cs typeface="+mn-cs"/>
              </a:rPr>
              <a:t>epoch</a:t>
            </a:r>
            <a:r>
              <a:rPr lang="zh-TW" altLang="zh-TW" sz="900" kern="1200" dirty="0" smtClean="0">
                <a:solidFill>
                  <a:schemeClr val="tx1"/>
                </a:solidFill>
                <a:effectLst/>
                <a:latin typeface="+mn-lt"/>
                <a:ea typeface="+mn-ea"/>
                <a:cs typeface="+mn-cs"/>
              </a:rPr>
              <a:t>次數，找出最合適的</a:t>
            </a:r>
            <a:r>
              <a:rPr lang="en-US" altLang="zh-TW" sz="900" kern="1200" dirty="0" smtClean="0">
                <a:solidFill>
                  <a:schemeClr val="tx1"/>
                </a:solidFill>
                <a:effectLst/>
                <a:latin typeface="+mn-lt"/>
                <a:ea typeface="+mn-ea"/>
                <a:cs typeface="+mn-cs"/>
              </a:rPr>
              <a:t>epoch</a:t>
            </a:r>
            <a:r>
              <a:rPr lang="zh-TW" altLang="zh-TW" sz="900" kern="1200" dirty="0" smtClean="0">
                <a:solidFill>
                  <a:schemeClr val="tx1"/>
                </a:solidFill>
                <a:effectLst/>
                <a:latin typeface="+mn-lt"/>
                <a:ea typeface="+mn-ea"/>
                <a:cs typeface="+mn-cs"/>
              </a:rPr>
              <a:t>。</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40</a:t>
            </a:fld>
            <a:endParaRPr lang="zh-CN" altLang="en-US"/>
          </a:p>
        </p:txBody>
      </p:sp>
    </p:spTree>
    <p:extLst>
      <p:ext uri="{BB962C8B-B14F-4D97-AF65-F5344CB8AC3E}">
        <p14:creationId xmlns:p14="http://schemas.microsoft.com/office/powerpoint/2010/main" val="28501516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後會訓練出一套具有語義分割資料集以及加入引導影像濾波層的</a:t>
            </a:r>
            <a:r>
              <a:rPr lang="en-US" altLang="zh-TW" sz="900" kern="1200" dirty="0" smtClean="0">
                <a:solidFill>
                  <a:schemeClr val="tx1"/>
                </a:solidFill>
                <a:effectLst/>
                <a:latin typeface="+mn-lt"/>
                <a:ea typeface="+mn-ea"/>
                <a:cs typeface="+mn-cs"/>
              </a:rPr>
              <a:t>pix2pix</a:t>
            </a:r>
            <a:r>
              <a:rPr lang="zh-TW" altLang="zh-TW" sz="900" kern="1200" dirty="0" smtClean="0">
                <a:solidFill>
                  <a:schemeClr val="tx1"/>
                </a:solidFill>
                <a:effectLst/>
                <a:latin typeface="+mn-lt"/>
                <a:ea typeface="+mn-ea"/>
                <a:cs typeface="+mn-cs"/>
              </a:rPr>
              <a:t>訓練模型，接著會各訓練一套未訓練語義分割資料集但有加入引導影像濾波層的模型、有訓練語義分割資料集但未加入引導影像濾波層的模型以及未訓練語義分割也未加入引導影像濾波層的模型，並對四種模型的生成結果進行比較，觀察有加入語義分割資料集以及在</a:t>
            </a:r>
            <a:r>
              <a:rPr lang="en-US" altLang="zh-TW" sz="900" kern="1200" dirty="0" smtClean="0">
                <a:solidFill>
                  <a:schemeClr val="tx1"/>
                </a:solidFill>
                <a:effectLst/>
                <a:latin typeface="+mn-lt"/>
                <a:ea typeface="+mn-ea"/>
                <a:cs typeface="+mn-cs"/>
              </a:rPr>
              <a:t>pix2pix</a:t>
            </a:r>
            <a:r>
              <a:rPr lang="zh-TW" altLang="zh-TW" sz="900" kern="1200" dirty="0" smtClean="0">
                <a:solidFill>
                  <a:schemeClr val="tx1"/>
                </a:solidFill>
                <a:effectLst/>
                <a:latin typeface="+mn-lt"/>
                <a:ea typeface="+mn-ea"/>
                <a:cs typeface="+mn-cs"/>
              </a:rPr>
              <a:t>中加入引導影像濾波層與其他模型相比，是否會有更好的結果。</a:t>
            </a:r>
          </a:p>
          <a:p>
            <a:r>
              <a:rPr lang="en-US" altLang="zh-TW" sz="900" i="1" kern="1200" dirty="0" smtClean="0">
                <a:solidFill>
                  <a:schemeClr val="tx1"/>
                </a:solidFill>
                <a:effectLst/>
                <a:latin typeface="+mn-lt"/>
                <a:ea typeface="+mn-ea"/>
                <a:cs typeface="+mn-cs"/>
              </a:rPr>
              <a:t> </a:t>
            </a:r>
            <a:endParaRPr lang="zh-TW" altLang="zh-TW" sz="900" kern="120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41</a:t>
            </a:fld>
            <a:endParaRPr lang="zh-CN" altLang="en-US"/>
          </a:p>
        </p:txBody>
      </p:sp>
    </p:spTree>
    <p:extLst>
      <p:ext uri="{BB962C8B-B14F-4D97-AF65-F5344CB8AC3E}">
        <p14:creationId xmlns:p14="http://schemas.microsoft.com/office/powerpoint/2010/main" val="37006400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42</a:t>
            </a:fld>
            <a:endParaRPr lang="zh-CN" altLang="en-US"/>
          </a:p>
        </p:txBody>
      </p:sp>
    </p:spTree>
    <p:extLst>
      <p:ext uri="{BB962C8B-B14F-4D97-AF65-F5344CB8AC3E}">
        <p14:creationId xmlns:p14="http://schemas.microsoft.com/office/powerpoint/2010/main" val="1378033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43</a:t>
            </a:fld>
            <a:endParaRPr lang="zh-CN" altLang="en-US"/>
          </a:p>
        </p:txBody>
      </p:sp>
    </p:spTree>
    <p:extLst>
      <p:ext uri="{BB962C8B-B14F-4D97-AF65-F5344CB8AC3E}">
        <p14:creationId xmlns:p14="http://schemas.microsoft.com/office/powerpoint/2010/main" val="35054707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本研究進行實驗所使用的硬體設備，如表10所示，顯示卡為RTX3050，記憶體共16GB，處理器使用Intel i7-11800H CPU2.30GHz，軟體方面使用Python3.9、Keras2.7.0、pillow8.3.1。資料總預訓練時間為2</a:t>
            </a:r>
            <a:r>
              <a:rPr lang="en-US" altLang="zh-TW" sz="900" kern="1200" dirty="0" smtClean="0">
                <a:solidFill>
                  <a:schemeClr val="tx1"/>
                </a:solidFill>
                <a:effectLst/>
                <a:latin typeface="+mn-lt"/>
                <a:ea typeface="+mn-ea"/>
                <a:cs typeface="+mn-cs"/>
              </a:rPr>
              <a:t>40</a:t>
            </a:r>
            <a:r>
              <a:rPr lang="zh-TW" altLang="zh-TW" sz="900" kern="1200" dirty="0" smtClean="0">
                <a:solidFill>
                  <a:schemeClr val="tx1"/>
                </a:solidFill>
                <a:effectLst/>
                <a:latin typeface="+mn-lt"/>
                <a:ea typeface="+mn-ea"/>
                <a:cs typeface="+mn-cs"/>
              </a:rPr>
              <a:t>小時。</a:t>
            </a: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44</a:t>
            </a:fld>
            <a:endParaRPr lang="zh-CN" altLang="en-US"/>
          </a:p>
        </p:txBody>
      </p:sp>
    </p:spTree>
    <p:extLst>
      <p:ext uri="{BB962C8B-B14F-4D97-AF65-F5344CB8AC3E}">
        <p14:creationId xmlns:p14="http://schemas.microsoft.com/office/powerpoint/2010/main" val="9655595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本階段實驗的訓練資料為三維素模與擬真照片的成對資料進行訓練，共蒐集了8000張，三維素模與擬真照片各為4000張，也就是共有4000組成對資料。而本階段實驗會抓取4000組圖片進行訓練。且以Pix2pix作為訓練的實驗定為實驗1，並以200次epoch且學習率為0.0002為參數作為設定。</a:t>
            </a: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45</a:t>
            </a:fld>
            <a:endParaRPr lang="zh-CN" altLang="en-US"/>
          </a:p>
        </p:txBody>
      </p:sp>
    </p:spTree>
    <p:extLst>
      <p:ext uri="{BB962C8B-B14F-4D97-AF65-F5344CB8AC3E}">
        <p14:creationId xmlns:p14="http://schemas.microsoft.com/office/powerpoint/2010/main" val="12192845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HK" altLang="zh-TW" sz="900" kern="1200" dirty="0" smtClean="0">
                <a:solidFill>
                  <a:schemeClr val="tx1"/>
                </a:solidFill>
                <a:effectLst/>
                <a:latin typeface="+mn-lt"/>
                <a:ea typeface="+mn-ea"/>
                <a:cs typeface="+mn-cs"/>
              </a:rPr>
              <a:t>本次實驗結束之後，挑選出了</a:t>
            </a:r>
            <a:r>
              <a:rPr lang="en-US" altLang="zh-TW" sz="900" kern="1200" dirty="0" smtClean="0">
                <a:solidFill>
                  <a:schemeClr val="tx1"/>
                </a:solidFill>
                <a:effectLst/>
                <a:latin typeface="+mn-lt"/>
                <a:ea typeface="+mn-ea"/>
                <a:cs typeface="+mn-cs"/>
              </a:rPr>
              <a:t>7</a:t>
            </a:r>
            <a:r>
              <a:rPr lang="zh-HK" altLang="zh-TW" sz="900" kern="1200" dirty="0" smtClean="0">
                <a:solidFill>
                  <a:schemeClr val="tx1"/>
                </a:solidFill>
                <a:effectLst/>
                <a:latin typeface="+mn-lt"/>
                <a:ea typeface="+mn-ea"/>
                <a:cs typeface="+mn-cs"/>
              </a:rPr>
              <a:t>張測試資料集，也就是沒有參與訓練的資料，並進行結果觀察。可以看出模型已經可以生成出整體的架構，但也看得出來圖片普遍都較為模糊，且許多細節並沒有被生成出來，像是牆壁的紋路以及地板的紋路如圖</a:t>
            </a:r>
            <a:r>
              <a:rPr lang="en-US" altLang="zh-TW" sz="900" kern="1200" dirty="0" smtClean="0">
                <a:solidFill>
                  <a:schemeClr val="tx1"/>
                </a:solidFill>
                <a:effectLst/>
                <a:latin typeface="+mn-lt"/>
                <a:ea typeface="+mn-ea"/>
                <a:cs typeface="+mn-cs"/>
              </a:rPr>
              <a:t>4-1</a:t>
            </a:r>
            <a:r>
              <a:rPr lang="zh-HK" altLang="zh-TW" sz="900" kern="1200" dirty="0" smtClean="0">
                <a:solidFill>
                  <a:schemeClr val="tx1"/>
                </a:solidFill>
                <a:effectLst/>
                <a:latin typeface="+mn-lt"/>
                <a:ea typeface="+mn-ea"/>
                <a:cs typeface="+mn-cs"/>
              </a:rPr>
              <a:t>的紅框處，甚至還有圖片破圖的現象發生如圖</a:t>
            </a:r>
            <a:r>
              <a:rPr lang="en-US" altLang="zh-TW" sz="900" kern="1200" dirty="0" smtClean="0">
                <a:solidFill>
                  <a:schemeClr val="tx1"/>
                </a:solidFill>
                <a:effectLst/>
                <a:latin typeface="+mn-lt"/>
                <a:ea typeface="+mn-ea"/>
                <a:cs typeface="+mn-cs"/>
              </a:rPr>
              <a:t>4-2</a:t>
            </a:r>
            <a:r>
              <a:rPr lang="zh-HK" altLang="zh-TW" sz="900" kern="1200" dirty="0" smtClean="0">
                <a:solidFill>
                  <a:schemeClr val="tx1"/>
                </a:solidFill>
                <a:effectLst/>
                <a:latin typeface="+mn-lt"/>
                <a:ea typeface="+mn-ea"/>
                <a:cs typeface="+mn-cs"/>
              </a:rPr>
              <a:t>的紅框處，可以判斷出訓練次數不夠多</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46</a:t>
            </a:fld>
            <a:endParaRPr lang="zh-CN" altLang="en-US"/>
          </a:p>
        </p:txBody>
      </p:sp>
    </p:spTree>
    <p:extLst>
      <p:ext uri="{BB962C8B-B14F-4D97-AF65-F5344CB8AC3E}">
        <p14:creationId xmlns:p14="http://schemas.microsoft.com/office/powerpoint/2010/main" val="25560442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47</a:t>
            </a:fld>
            <a:endParaRPr lang="zh-CN" altLang="en-US"/>
          </a:p>
        </p:txBody>
      </p:sp>
    </p:spTree>
    <p:extLst>
      <p:ext uri="{BB962C8B-B14F-4D97-AF65-F5344CB8AC3E}">
        <p14:creationId xmlns:p14="http://schemas.microsoft.com/office/powerpoint/2010/main" val="16959633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48</a:t>
            </a:fld>
            <a:endParaRPr lang="zh-CN" altLang="en-US"/>
          </a:p>
        </p:txBody>
      </p:sp>
    </p:spTree>
    <p:extLst>
      <p:ext uri="{BB962C8B-B14F-4D97-AF65-F5344CB8AC3E}">
        <p14:creationId xmlns:p14="http://schemas.microsoft.com/office/powerpoint/2010/main" val="13962540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49</a:t>
            </a:fld>
            <a:endParaRPr lang="zh-CN" altLang="en-US"/>
          </a:p>
        </p:txBody>
      </p:sp>
    </p:spTree>
    <p:extLst>
      <p:ext uri="{BB962C8B-B14F-4D97-AF65-F5344CB8AC3E}">
        <p14:creationId xmlns:p14="http://schemas.microsoft.com/office/powerpoint/2010/main" val="30124919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早期在電腦還沒普及的時候，室內設計會運用手繪 </a:t>
            </a:r>
            <a:r>
              <a:rPr lang="en-US" altLang="zh-TW" dirty="0" smtClean="0"/>
              <a:t>2D </a:t>
            </a:r>
            <a:r>
              <a:rPr lang="zh-TW" altLang="en-US" dirty="0" smtClean="0"/>
              <a:t>設計圖、透視圖等方式 進行設計的展現。但往往在工程完成後，發現與當初的想像有相當大的落差，造成設 計師及客戶雙方的困擾，嚴重的話甚至會引發法律糾紛。而電腦普及後，則會利用三維模型進行的展現，也稱作 </a:t>
            </a:r>
            <a:r>
              <a:rPr lang="en-US" altLang="zh-TW" dirty="0" smtClean="0"/>
              <a:t>3D </a:t>
            </a:r>
            <a:r>
              <a:rPr lang="zh-TW" altLang="en-US" dirty="0" smtClean="0"/>
              <a:t>模型，而至今也有大量的繪圖軟體能讓輕鬆地 生成三維模型，像是網路上非常火紅的線上建模工具 </a:t>
            </a:r>
            <a:r>
              <a:rPr lang="en-US" altLang="zh-TW" dirty="0" smtClean="0"/>
              <a:t>3ds-Max </a:t>
            </a:r>
            <a:r>
              <a:rPr lang="zh-TW" altLang="en-US" dirty="0" smtClean="0"/>
              <a:t>以及 </a:t>
            </a:r>
            <a:r>
              <a:rPr lang="en-US" altLang="zh-TW" dirty="0" err="1" smtClean="0"/>
              <a:t>SketchUp</a:t>
            </a:r>
            <a:r>
              <a:rPr lang="en-US" altLang="zh-TW" dirty="0" smtClean="0"/>
              <a:t> </a:t>
            </a:r>
            <a:r>
              <a:rPr lang="zh-TW" altLang="en-US" dirty="0" smtClean="0"/>
              <a:t>等等，之後渲染引擎的出現，又讓</a:t>
            </a:r>
            <a:r>
              <a:rPr lang="en-US" altLang="zh-TW" dirty="0" smtClean="0"/>
              <a:t>3D</a:t>
            </a:r>
            <a:r>
              <a:rPr lang="zh-TW" altLang="en-US" dirty="0" smtClean="0"/>
              <a:t>模型更為逼真，渲染過後的圖片稱為</a:t>
            </a:r>
            <a:r>
              <a:rPr lang="en-US" altLang="zh-TW" dirty="0" smtClean="0"/>
              <a:t>3D</a:t>
            </a:r>
            <a:r>
              <a:rPr lang="zh-TW" altLang="en-US" dirty="0" smtClean="0"/>
              <a:t>擬真圖，</a:t>
            </a:r>
            <a:r>
              <a:rPr lang="zh-TW" altLang="zh-TW" sz="900" kern="1200" dirty="0" smtClean="0">
                <a:solidFill>
                  <a:schemeClr val="tx1"/>
                </a:solidFill>
                <a:effectLst/>
                <a:latin typeface="+mn-lt"/>
                <a:ea typeface="+mn-ea"/>
                <a:cs typeface="+mn-cs"/>
              </a:rPr>
              <a:t>也</a:t>
            </a:r>
            <a:r>
              <a:rPr lang="zh-TW" altLang="zh-TW" sz="900" kern="1200" dirty="0" smtClean="0">
                <a:solidFill>
                  <a:schemeClr val="tx1"/>
                </a:solidFill>
                <a:effectLst/>
                <a:latin typeface="+mn-lt"/>
                <a:ea typeface="+mn-ea"/>
                <a:cs typeface="+mn-cs"/>
              </a:rPr>
              <a:t>因為</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建模的出現，也解決了許多在裝潢前設計師與客戶之間的認知差異，這些認知差異也能順利地在裝潢前順利解決，避免商業糾紛。</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32629235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50</a:t>
            </a:fld>
            <a:endParaRPr lang="zh-CN" altLang="en-US"/>
          </a:p>
        </p:txBody>
      </p:sp>
    </p:spTree>
    <p:extLst>
      <p:ext uri="{BB962C8B-B14F-4D97-AF65-F5344CB8AC3E}">
        <p14:creationId xmlns:p14="http://schemas.microsoft.com/office/powerpoint/2010/main" val="7121837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HK" altLang="zh-TW" sz="900" kern="1200" dirty="0" smtClean="0">
                <a:solidFill>
                  <a:schemeClr val="tx1"/>
                </a:solidFill>
                <a:effectLst/>
                <a:latin typeface="+mn-lt"/>
                <a:ea typeface="+mn-ea"/>
                <a:cs typeface="+mn-cs"/>
              </a:rPr>
              <a:t>可以判斷出訓練次數不夠多，因此再往上加</a:t>
            </a:r>
            <a:r>
              <a:rPr lang="en-US" altLang="zh-TW" sz="900" kern="1200" dirty="0" smtClean="0">
                <a:solidFill>
                  <a:schemeClr val="tx1"/>
                </a:solidFill>
                <a:effectLst/>
                <a:latin typeface="+mn-lt"/>
                <a:ea typeface="+mn-ea"/>
                <a:cs typeface="+mn-cs"/>
              </a:rPr>
              <a:t>100</a:t>
            </a:r>
            <a:r>
              <a:rPr lang="zh-HK" altLang="zh-TW" sz="900" kern="1200" dirty="0" smtClean="0">
                <a:solidFill>
                  <a:schemeClr val="tx1"/>
                </a:solidFill>
                <a:effectLst/>
                <a:latin typeface="+mn-lt"/>
                <a:ea typeface="+mn-ea"/>
                <a:cs typeface="+mn-cs"/>
              </a:rPr>
              <a:t>次</a:t>
            </a:r>
            <a:r>
              <a:rPr lang="en-US" altLang="zh-TW" sz="900" kern="1200" dirty="0" smtClean="0">
                <a:solidFill>
                  <a:schemeClr val="tx1"/>
                </a:solidFill>
                <a:effectLst/>
                <a:latin typeface="+mn-lt"/>
                <a:ea typeface="+mn-ea"/>
                <a:cs typeface="+mn-cs"/>
              </a:rPr>
              <a:t>epoch</a:t>
            </a:r>
            <a:r>
              <a:rPr lang="zh-HK" altLang="zh-TW" sz="900" kern="1200" dirty="0" smtClean="0">
                <a:solidFill>
                  <a:schemeClr val="tx1"/>
                </a:solidFill>
                <a:effectLst/>
                <a:latin typeface="+mn-lt"/>
                <a:ea typeface="+mn-ea"/>
                <a:cs typeface="+mn-cs"/>
              </a:rPr>
              <a:t>，並與</a:t>
            </a:r>
            <a:r>
              <a:rPr lang="en-US" altLang="zh-TW" sz="900" kern="1200" dirty="0" smtClean="0">
                <a:solidFill>
                  <a:schemeClr val="tx1"/>
                </a:solidFill>
                <a:effectLst/>
                <a:latin typeface="+mn-lt"/>
                <a:ea typeface="+mn-ea"/>
                <a:cs typeface="+mn-cs"/>
              </a:rPr>
              <a:t>epoch200</a:t>
            </a:r>
            <a:r>
              <a:rPr lang="zh-HK" altLang="zh-TW" sz="900" kern="1200" dirty="0" smtClean="0">
                <a:solidFill>
                  <a:schemeClr val="tx1"/>
                </a:solidFill>
                <a:effectLst/>
                <a:latin typeface="+mn-lt"/>
                <a:ea typeface="+mn-ea"/>
                <a:cs typeface="+mn-cs"/>
              </a:rPr>
              <a:t>次的實驗結果進行比較。</a:t>
            </a:r>
            <a:endParaRPr lang="zh-TW"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51</a:t>
            </a:fld>
            <a:endParaRPr lang="zh-CN" altLang="en-US"/>
          </a:p>
        </p:txBody>
      </p:sp>
    </p:spTree>
    <p:extLst>
      <p:ext uri="{BB962C8B-B14F-4D97-AF65-F5344CB8AC3E}">
        <p14:creationId xmlns:p14="http://schemas.microsoft.com/office/powerpoint/2010/main" val="24160934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HK" altLang="zh-TW" sz="900" kern="1200" dirty="0" smtClean="0">
                <a:solidFill>
                  <a:schemeClr val="tx1"/>
                </a:solidFill>
                <a:effectLst/>
                <a:latin typeface="+mn-lt"/>
                <a:ea typeface="+mn-ea"/>
                <a:cs typeface="+mn-cs"/>
              </a:rPr>
              <a:t>本次實驗結束之後，挑選出了</a:t>
            </a:r>
            <a:r>
              <a:rPr lang="en-US" altLang="zh-TW" sz="900" kern="1200" dirty="0" smtClean="0">
                <a:solidFill>
                  <a:schemeClr val="tx1"/>
                </a:solidFill>
                <a:effectLst/>
                <a:latin typeface="+mn-lt"/>
                <a:ea typeface="+mn-ea"/>
                <a:cs typeface="+mn-cs"/>
              </a:rPr>
              <a:t>7</a:t>
            </a:r>
            <a:r>
              <a:rPr lang="zh-HK" altLang="zh-TW" sz="900" kern="1200" dirty="0" smtClean="0">
                <a:solidFill>
                  <a:schemeClr val="tx1"/>
                </a:solidFill>
                <a:effectLst/>
                <a:latin typeface="+mn-lt"/>
                <a:ea typeface="+mn-ea"/>
                <a:cs typeface="+mn-cs"/>
              </a:rPr>
              <a:t>張測試資料集，也就是沒有參與訓練的資料，並進行結果觀察。可以看出模型已經可以生成出整體的架構，但也看得出來圖片普遍都較為模糊，且許多細節並沒有被生成出來，像是牆壁的紋路以及地板的紋路如圖</a:t>
            </a:r>
            <a:r>
              <a:rPr lang="en-US" altLang="zh-TW" sz="900" kern="1200" dirty="0" smtClean="0">
                <a:solidFill>
                  <a:schemeClr val="tx1"/>
                </a:solidFill>
                <a:effectLst/>
                <a:latin typeface="+mn-lt"/>
                <a:ea typeface="+mn-ea"/>
                <a:cs typeface="+mn-cs"/>
              </a:rPr>
              <a:t>4-1</a:t>
            </a:r>
            <a:r>
              <a:rPr lang="zh-HK" altLang="zh-TW" sz="900" kern="1200" dirty="0" smtClean="0">
                <a:solidFill>
                  <a:schemeClr val="tx1"/>
                </a:solidFill>
                <a:effectLst/>
                <a:latin typeface="+mn-lt"/>
                <a:ea typeface="+mn-ea"/>
                <a:cs typeface="+mn-cs"/>
              </a:rPr>
              <a:t>的紅框處，甚至還有圖片破圖的現象發生如圖</a:t>
            </a:r>
            <a:r>
              <a:rPr lang="en-US" altLang="zh-TW" sz="900" kern="1200" dirty="0" smtClean="0">
                <a:solidFill>
                  <a:schemeClr val="tx1"/>
                </a:solidFill>
                <a:effectLst/>
                <a:latin typeface="+mn-lt"/>
                <a:ea typeface="+mn-ea"/>
                <a:cs typeface="+mn-cs"/>
              </a:rPr>
              <a:t>4-2</a:t>
            </a:r>
            <a:r>
              <a:rPr lang="zh-HK" altLang="zh-TW" sz="900" kern="1200" dirty="0" smtClean="0">
                <a:solidFill>
                  <a:schemeClr val="tx1"/>
                </a:solidFill>
                <a:effectLst/>
                <a:latin typeface="+mn-lt"/>
                <a:ea typeface="+mn-ea"/>
                <a:cs typeface="+mn-cs"/>
              </a:rPr>
              <a:t>的紅框處，可以判斷出訓練次數不夠多</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52</a:t>
            </a:fld>
            <a:endParaRPr lang="zh-CN" altLang="en-US"/>
          </a:p>
        </p:txBody>
      </p:sp>
    </p:spTree>
    <p:extLst>
      <p:ext uri="{BB962C8B-B14F-4D97-AF65-F5344CB8AC3E}">
        <p14:creationId xmlns:p14="http://schemas.microsoft.com/office/powerpoint/2010/main" val="7931890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53</a:t>
            </a:fld>
            <a:endParaRPr lang="zh-CN" altLang="en-US"/>
          </a:p>
        </p:txBody>
      </p:sp>
    </p:spTree>
    <p:extLst>
      <p:ext uri="{BB962C8B-B14F-4D97-AF65-F5344CB8AC3E}">
        <p14:creationId xmlns:p14="http://schemas.microsoft.com/office/powerpoint/2010/main" val="36900719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54</a:t>
            </a:fld>
            <a:endParaRPr lang="zh-CN" altLang="en-US"/>
          </a:p>
        </p:txBody>
      </p:sp>
    </p:spTree>
    <p:extLst>
      <p:ext uri="{BB962C8B-B14F-4D97-AF65-F5344CB8AC3E}">
        <p14:creationId xmlns:p14="http://schemas.microsoft.com/office/powerpoint/2010/main" val="14357176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55</a:t>
            </a:fld>
            <a:endParaRPr lang="zh-CN" altLang="en-US"/>
          </a:p>
        </p:txBody>
      </p:sp>
    </p:spTree>
    <p:extLst>
      <p:ext uri="{BB962C8B-B14F-4D97-AF65-F5344CB8AC3E}">
        <p14:creationId xmlns:p14="http://schemas.microsoft.com/office/powerpoint/2010/main" val="15973428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HK" altLang="zh-TW" sz="900" kern="1200" dirty="0" smtClean="0">
                <a:solidFill>
                  <a:schemeClr val="tx1"/>
                </a:solidFill>
                <a:effectLst/>
                <a:latin typeface="+mn-lt"/>
                <a:ea typeface="+mn-ea"/>
                <a:cs typeface="+mn-cs"/>
              </a:rPr>
              <a:t>由本次實驗過後可以觀察出，在第</a:t>
            </a:r>
            <a:r>
              <a:rPr lang="en-US" altLang="zh-TW" sz="900" kern="1200" dirty="0" smtClean="0">
                <a:solidFill>
                  <a:schemeClr val="tx1"/>
                </a:solidFill>
                <a:effectLst/>
                <a:latin typeface="+mn-lt"/>
                <a:ea typeface="+mn-ea"/>
                <a:cs typeface="+mn-cs"/>
              </a:rPr>
              <a:t>300epoch</a:t>
            </a:r>
            <a:r>
              <a:rPr lang="zh-HK" altLang="zh-TW" sz="900" kern="1200" dirty="0" smtClean="0">
                <a:solidFill>
                  <a:schemeClr val="tx1"/>
                </a:solidFill>
                <a:effectLst/>
                <a:latin typeface="+mn-lt"/>
                <a:ea typeface="+mn-ea"/>
                <a:cs typeface="+mn-cs"/>
              </a:rPr>
              <a:t>的時候，生成出來的圖片變得更精緻，且許多細節也都能生成出來。像是床、床頭櫃以及書桌的牆壁可以發現紋路已經逐漸成形，如圖</a:t>
            </a:r>
            <a:r>
              <a:rPr lang="en-US" altLang="zh-TW" sz="900" kern="1200" dirty="0" smtClean="0">
                <a:solidFill>
                  <a:schemeClr val="tx1"/>
                </a:solidFill>
                <a:effectLst/>
                <a:latin typeface="+mn-lt"/>
                <a:ea typeface="+mn-ea"/>
                <a:cs typeface="+mn-cs"/>
              </a:rPr>
              <a:t>4-3</a:t>
            </a:r>
            <a:r>
              <a:rPr lang="zh-HK" altLang="zh-TW" sz="900" kern="1200" dirty="0" smtClean="0">
                <a:solidFill>
                  <a:schemeClr val="tx1"/>
                </a:solidFill>
                <a:effectLst/>
                <a:latin typeface="+mn-lt"/>
                <a:ea typeface="+mn-ea"/>
                <a:cs typeface="+mn-cs"/>
              </a:rPr>
              <a:t>。門的邊緣也由模糊變為較為銳化如圖</a:t>
            </a:r>
            <a:r>
              <a:rPr lang="en-US" altLang="zh-TW" sz="900" kern="1200" dirty="0" smtClean="0">
                <a:solidFill>
                  <a:schemeClr val="tx1"/>
                </a:solidFill>
                <a:effectLst/>
                <a:latin typeface="+mn-lt"/>
                <a:ea typeface="+mn-ea"/>
                <a:cs typeface="+mn-cs"/>
              </a:rPr>
              <a:t>4-4</a:t>
            </a:r>
            <a:r>
              <a:rPr lang="zh-HK" altLang="zh-TW" sz="900" kern="1200" dirty="0" smtClean="0">
                <a:solidFill>
                  <a:schemeClr val="tx1"/>
                </a:solidFill>
                <a:effectLst/>
                <a:latin typeface="+mn-lt"/>
                <a:ea typeface="+mn-ea"/>
                <a:cs typeface="+mn-cs"/>
              </a:rPr>
              <a:t>。衣櫃在第</a:t>
            </a:r>
            <a:r>
              <a:rPr lang="en-US" altLang="zh-TW" sz="900" kern="1200" dirty="0" smtClean="0">
                <a:solidFill>
                  <a:schemeClr val="tx1"/>
                </a:solidFill>
                <a:effectLst/>
                <a:latin typeface="+mn-lt"/>
                <a:ea typeface="+mn-ea"/>
                <a:cs typeface="+mn-cs"/>
              </a:rPr>
              <a:t>200epoch</a:t>
            </a:r>
            <a:r>
              <a:rPr lang="zh-HK" altLang="zh-TW" sz="900" kern="1200" dirty="0" smtClean="0">
                <a:solidFill>
                  <a:schemeClr val="tx1"/>
                </a:solidFill>
                <a:effectLst/>
                <a:latin typeface="+mn-lt"/>
                <a:ea typeface="+mn-ea"/>
                <a:cs typeface="+mn-cs"/>
              </a:rPr>
              <a:t>的時候沒有門把，但在</a:t>
            </a:r>
            <a:r>
              <a:rPr lang="en-US" altLang="zh-TW" sz="900" kern="1200" dirty="0" smtClean="0">
                <a:solidFill>
                  <a:schemeClr val="tx1"/>
                </a:solidFill>
                <a:effectLst/>
                <a:latin typeface="+mn-lt"/>
                <a:ea typeface="+mn-ea"/>
                <a:cs typeface="+mn-cs"/>
              </a:rPr>
              <a:t>300epoch</a:t>
            </a:r>
            <a:r>
              <a:rPr lang="zh-HK" altLang="zh-TW" sz="900" kern="1200" dirty="0" smtClean="0">
                <a:solidFill>
                  <a:schemeClr val="tx1"/>
                </a:solidFill>
                <a:effectLst/>
                <a:latin typeface="+mn-lt"/>
                <a:ea typeface="+mn-ea"/>
                <a:cs typeface="+mn-cs"/>
              </a:rPr>
              <a:t>的時候門把已經可以生成出來如圖</a:t>
            </a:r>
            <a:r>
              <a:rPr lang="en-US" altLang="zh-TW" sz="900" kern="1200" dirty="0" smtClean="0">
                <a:solidFill>
                  <a:schemeClr val="tx1"/>
                </a:solidFill>
                <a:effectLst/>
                <a:latin typeface="+mn-lt"/>
                <a:ea typeface="+mn-ea"/>
                <a:cs typeface="+mn-cs"/>
              </a:rPr>
              <a:t>4-5</a:t>
            </a:r>
            <a:r>
              <a:rPr lang="zh-HK" altLang="zh-TW" sz="900" kern="1200" dirty="0" smtClean="0">
                <a:solidFill>
                  <a:schemeClr val="tx1"/>
                </a:solidFill>
                <a:effectLst/>
                <a:latin typeface="+mn-lt"/>
                <a:ea typeface="+mn-ea"/>
                <a:cs typeface="+mn-cs"/>
              </a:rPr>
              <a:t>。但在破圖方面，依然沒有改善，因此我們將訓練次數繼續增加至</a:t>
            </a:r>
            <a:r>
              <a:rPr lang="en-US" altLang="zh-TW" sz="900" kern="1200" dirty="0" smtClean="0">
                <a:solidFill>
                  <a:schemeClr val="tx1"/>
                </a:solidFill>
                <a:effectLst/>
                <a:latin typeface="+mn-lt"/>
                <a:ea typeface="+mn-ea"/>
                <a:cs typeface="+mn-cs"/>
              </a:rPr>
              <a:t>400</a:t>
            </a:r>
            <a:r>
              <a:rPr lang="zh-HK" altLang="zh-TW" sz="900" kern="1200" dirty="0" smtClean="0">
                <a:solidFill>
                  <a:schemeClr val="tx1"/>
                </a:solidFill>
                <a:effectLst/>
                <a:latin typeface="+mn-lt"/>
                <a:ea typeface="+mn-ea"/>
                <a:cs typeface="+mn-cs"/>
              </a:rPr>
              <a:t>次，繼續觀察實驗結果。</a:t>
            </a:r>
            <a:endParaRPr lang="zh-TW"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56</a:t>
            </a:fld>
            <a:endParaRPr lang="zh-CN" altLang="en-US"/>
          </a:p>
        </p:txBody>
      </p:sp>
    </p:spTree>
    <p:extLst>
      <p:ext uri="{BB962C8B-B14F-4D97-AF65-F5344CB8AC3E}">
        <p14:creationId xmlns:p14="http://schemas.microsoft.com/office/powerpoint/2010/main" val="7506376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HK" altLang="zh-TW" sz="900" kern="1200" dirty="0" smtClean="0">
                <a:solidFill>
                  <a:schemeClr val="tx1"/>
                </a:solidFill>
                <a:effectLst/>
                <a:latin typeface="+mn-lt"/>
                <a:ea typeface="+mn-ea"/>
                <a:cs typeface="+mn-cs"/>
              </a:rPr>
              <a:t>由本次實驗過後可以觀察出，在第</a:t>
            </a:r>
            <a:r>
              <a:rPr lang="en-US" altLang="zh-TW" sz="900" kern="1200" dirty="0" smtClean="0">
                <a:solidFill>
                  <a:schemeClr val="tx1"/>
                </a:solidFill>
                <a:effectLst/>
                <a:latin typeface="+mn-lt"/>
                <a:ea typeface="+mn-ea"/>
                <a:cs typeface="+mn-cs"/>
              </a:rPr>
              <a:t>300epoch</a:t>
            </a:r>
            <a:r>
              <a:rPr lang="zh-HK" altLang="zh-TW" sz="900" kern="1200" dirty="0" smtClean="0">
                <a:solidFill>
                  <a:schemeClr val="tx1"/>
                </a:solidFill>
                <a:effectLst/>
                <a:latin typeface="+mn-lt"/>
                <a:ea typeface="+mn-ea"/>
                <a:cs typeface="+mn-cs"/>
              </a:rPr>
              <a:t>的時候，生成出來的圖片變得更精緻，且許多細節也都能生成出來。像是床、床頭櫃以及書桌的牆壁可以發現紋路已經逐漸成形，如圖</a:t>
            </a:r>
            <a:r>
              <a:rPr lang="en-US" altLang="zh-TW" sz="900" kern="1200" dirty="0" smtClean="0">
                <a:solidFill>
                  <a:schemeClr val="tx1"/>
                </a:solidFill>
                <a:effectLst/>
                <a:latin typeface="+mn-lt"/>
                <a:ea typeface="+mn-ea"/>
                <a:cs typeface="+mn-cs"/>
              </a:rPr>
              <a:t>4-3</a:t>
            </a:r>
            <a:r>
              <a:rPr lang="zh-HK" altLang="zh-TW" sz="900" kern="1200" dirty="0" smtClean="0">
                <a:solidFill>
                  <a:schemeClr val="tx1"/>
                </a:solidFill>
                <a:effectLst/>
                <a:latin typeface="+mn-lt"/>
                <a:ea typeface="+mn-ea"/>
                <a:cs typeface="+mn-cs"/>
              </a:rPr>
              <a:t>。門的邊緣也由模糊變為較為銳化如圖</a:t>
            </a:r>
            <a:r>
              <a:rPr lang="en-US" altLang="zh-TW" sz="900" kern="1200" dirty="0" smtClean="0">
                <a:solidFill>
                  <a:schemeClr val="tx1"/>
                </a:solidFill>
                <a:effectLst/>
                <a:latin typeface="+mn-lt"/>
                <a:ea typeface="+mn-ea"/>
                <a:cs typeface="+mn-cs"/>
              </a:rPr>
              <a:t>4-4</a:t>
            </a:r>
            <a:r>
              <a:rPr lang="zh-HK" altLang="zh-TW" sz="900" kern="1200" dirty="0" smtClean="0">
                <a:solidFill>
                  <a:schemeClr val="tx1"/>
                </a:solidFill>
                <a:effectLst/>
                <a:latin typeface="+mn-lt"/>
                <a:ea typeface="+mn-ea"/>
                <a:cs typeface="+mn-cs"/>
              </a:rPr>
              <a:t>。衣櫃在第</a:t>
            </a:r>
            <a:r>
              <a:rPr lang="en-US" altLang="zh-TW" sz="900" kern="1200" dirty="0" smtClean="0">
                <a:solidFill>
                  <a:schemeClr val="tx1"/>
                </a:solidFill>
                <a:effectLst/>
                <a:latin typeface="+mn-lt"/>
                <a:ea typeface="+mn-ea"/>
                <a:cs typeface="+mn-cs"/>
              </a:rPr>
              <a:t>200epoch</a:t>
            </a:r>
            <a:r>
              <a:rPr lang="zh-HK" altLang="zh-TW" sz="900" kern="1200" dirty="0" smtClean="0">
                <a:solidFill>
                  <a:schemeClr val="tx1"/>
                </a:solidFill>
                <a:effectLst/>
                <a:latin typeface="+mn-lt"/>
                <a:ea typeface="+mn-ea"/>
                <a:cs typeface="+mn-cs"/>
              </a:rPr>
              <a:t>的時候沒有門把，但在</a:t>
            </a:r>
            <a:r>
              <a:rPr lang="en-US" altLang="zh-TW" sz="900" kern="1200" dirty="0" smtClean="0">
                <a:solidFill>
                  <a:schemeClr val="tx1"/>
                </a:solidFill>
                <a:effectLst/>
                <a:latin typeface="+mn-lt"/>
                <a:ea typeface="+mn-ea"/>
                <a:cs typeface="+mn-cs"/>
              </a:rPr>
              <a:t>300epoch</a:t>
            </a:r>
            <a:r>
              <a:rPr lang="zh-HK" altLang="zh-TW" sz="900" kern="1200" dirty="0" smtClean="0">
                <a:solidFill>
                  <a:schemeClr val="tx1"/>
                </a:solidFill>
                <a:effectLst/>
                <a:latin typeface="+mn-lt"/>
                <a:ea typeface="+mn-ea"/>
                <a:cs typeface="+mn-cs"/>
              </a:rPr>
              <a:t>的時候門把已經可以生成出來如圖</a:t>
            </a:r>
            <a:r>
              <a:rPr lang="en-US" altLang="zh-TW" sz="900" kern="1200" dirty="0" smtClean="0">
                <a:solidFill>
                  <a:schemeClr val="tx1"/>
                </a:solidFill>
                <a:effectLst/>
                <a:latin typeface="+mn-lt"/>
                <a:ea typeface="+mn-ea"/>
                <a:cs typeface="+mn-cs"/>
              </a:rPr>
              <a:t>4-5</a:t>
            </a:r>
            <a:r>
              <a:rPr lang="zh-HK" altLang="zh-TW" sz="900" kern="1200" dirty="0" smtClean="0">
                <a:solidFill>
                  <a:schemeClr val="tx1"/>
                </a:solidFill>
                <a:effectLst/>
                <a:latin typeface="+mn-lt"/>
                <a:ea typeface="+mn-ea"/>
                <a:cs typeface="+mn-cs"/>
              </a:rPr>
              <a:t>。但在破圖方面，依然沒有改善，因此我們將訓練次數繼續增加至</a:t>
            </a:r>
            <a:r>
              <a:rPr lang="en-US" altLang="zh-TW" sz="900" kern="1200" dirty="0" smtClean="0">
                <a:solidFill>
                  <a:schemeClr val="tx1"/>
                </a:solidFill>
                <a:effectLst/>
                <a:latin typeface="+mn-lt"/>
                <a:ea typeface="+mn-ea"/>
                <a:cs typeface="+mn-cs"/>
              </a:rPr>
              <a:t>400</a:t>
            </a:r>
            <a:r>
              <a:rPr lang="zh-HK" altLang="zh-TW" sz="900" kern="1200" dirty="0" smtClean="0">
                <a:solidFill>
                  <a:schemeClr val="tx1"/>
                </a:solidFill>
                <a:effectLst/>
                <a:latin typeface="+mn-lt"/>
                <a:ea typeface="+mn-ea"/>
                <a:cs typeface="+mn-cs"/>
              </a:rPr>
              <a:t>次，繼續觀察實驗結果。</a:t>
            </a:r>
            <a:endParaRPr lang="zh-TW" altLang="zh-TW" sz="900" kern="120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57</a:t>
            </a:fld>
            <a:endParaRPr lang="zh-CN" altLang="en-US"/>
          </a:p>
        </p:txBody>
      </p:sp>
    </p:spTree>
    <p:extLst>
      <p:ext uri="{BB962C8B-B14F-4D97-AF65-F5344CB8AC3E}">
        <p14:creationId xmlns:p14="http://schemas.microsoft.com/office/powerpoint/2010/main" val="19326850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本階段實驗的訓練資料為三維素模與擬真照片的成對資料進行訓練，共蒐集了8000張，三維素模與擬真照片各為4000張，也就是共有4000組成對資料。而本階段實驗會抓取4000組圖片進行訓練。且以Pix2pix作為訓練的實驗定為實驗1，並以200次epoch且學習率為0.0002為參數作為設定。</a:t>
            </a: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58</a:t>
            </a:fld>
            <a:endParaRPr lang="zh-CN" altLang="en-US"/>
          </a:p>
        </p:txBody>
      </p:sp>
    </p:spTree>
    <p:extLst>
      <p:ext uri="{BB962C8B-B14F-4D97-AF65-F5344CB8AC3E}">
        <p14:creationId xmlns:p14="http://schemas.microsoft.com/office/powerpoint/2010/main" val="38664362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59</a:t>
            </a:fld>
            <a:endParaRPr lang="zh-CN" altLang="en-US"/>
          </a:p>
        </p:txBody>
      </p:sp>
    </p:spTree>
    <p:extLst>
      <p:ext uri="{BB962C8B-B14F-4D97-AF65-F5344CB8AC3E}">
        <p14:creationId xmlns:p14="http://schemas.microsoft.com/office/powerpoint/2010/main" val="3601844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而建模大部分的步驟都是先拉出一個平面，並將此平面拉高成一個立體，此時會是一個素模</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圖</a:t>
            </a:r>
            <a:r>
              <a:rPr lang="en-US" altLang="zh-TW" sz="900" kern="1200" dirty="0" smtClean="0">
                <a:solidFill>
                  <a:schemeClr val="tx1"/>
                </a:solidFill>
                <a:effectLst/>
                <a:latin typeface="+mn-lt"/>
                <a:ea typeface="+mn-ea"/>
                <a:cs typeface="+mn-cs"/>
              </a:rPr>
              <a:t>1-1)</a:t>
            </a:r>
            <a:r>
              <a:rPr lang="zh-TW" altLang="zh-TW" sz="900" kern="1200" dirty="0" smtClean="0">
                <a:solidFill>
                  <a:schemeClr val="tx1"/>
                </a:solidFill>
                <a:effectLst/>
                <a:latin typeface="+mn-lt"/>
                <a:ea typeface="+mn-ea"/>
                <a:cs typeface="+mn-cs"/>
              </a:rPr>
              <a:t>，接著將材質貼在素模中並選擇顏色進行上色，來完成一個完整的</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模型</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圖</a:t>
            </a:r>
            <a:r>
              <a:rPr lang="en-US" altLang="zh-TW" sz="900" kern="1200" dirty="0" smtClean="0">
                <a:solidFill>
                  <a:schemeClr val="tx1"/>
                </a:solidFill>
                <a:effectLst/>
                <a:latin typeface="+mn-lt"/>
                <a:ea typeface="+mn-ea"/>
                <a:cs typeface="+mn-cs"/>
              </a:rPr>
              <a:t>1-2)</a:t>
            </a:r>
            <a:r>
              <a:rPr lang="zh-TW" altLang="zh-TW" sz="900" kern="1200" dirty="0" smtClean="0">
                <a:solidFill>
                  <a:schemeClr val="tx1"/>
                </a:solidFill>
                <a:effectLst/>
                <a:latin typeface="+mn-lt"/>
                <a:ea typeface="+mn-ea"/>
                <a:cs typeface="+mn-cs"/>
              </a:rPr>
              <a:t>，最後再將</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模型配合渲染引擎將模型渲染為接近真實照片的</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擬真圖</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圖</a:t>
            </a:r>
            <a:r>
              <a:rPr lang="en-US" altLang="zh-TW" sz="900" kern="1200" dirty="0" smtClean="0">
                <a:solidFill>
                  <a:schemeClr val="tx1"/>
                </a:solidFill>
                <a:effectLst/>
                <a:latin typeface="+mn-lt"/>
                <a:ea typeface="+mn-ea"/>
                <a:cs typeface="+mn-cs"/>
              </a:rPr>
              <a:t>1-4)</a:t>
            </a:r>
            <a:r>
              <a:rPr lang="zh-TW" altLang="zh-TW" sz="900" kern="1200" dirty="0" smtClean="0">
                <a:solidFill>
                  <a:schemeClr val="tx1"/>
                </a:solidFill>
                <a:effectLst/>
                <a:latin typeface="+mn-lt"/>
                <a:ea typeface="+mn-ea"/>
                <a:cs typeface="+mn-cs"/>
              </a:rPr>
              <a:t>。</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22833013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60</a:t>
            </a:fld>
            <a:endParaRPr lang="zh-CN" altLang="en-US"/>
          </a:p>
        </p:txBody>
      </p:sp>
    </p:spTree>
    <p:extLst>
      <p:ext uri="{BB962C8B-B14F-4D97-AF65-F5344CB8AC3E}">
        <p14:creationId xmlns:p14="http://schemas.microsoft.com/office/powerpoint/2010/main" val="36615874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61</a:t>
            </a:fld>
            <a:endParaRPr lang="zh-CN" altLang="en-US"/>
          </a:p>
        </p:txBody>
      </p:sp>
    </p:spTree>
    <p:extLst>
      <p:ext uri="{BB962C8B-B14F-4D97-AF65-F5344CB8AC3E}">
        <p14:creationId xmlns:p14="http://schemas.microsoft.com/office/powerpoint/2010/main" val="965131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HK" altLang="zh-TW" sz="900" kern="1200" dirty="0" smtClean="0">
                <a:solidFill>
                  <a:schemeClr val="tx1"/>
                </a:solidFill>
                <a:effectLst/>
                <a:latin typeface="+mn-lt"/>
                <a:ea typeface="+mn-ea"/>
                <a:cs typeface="+mn-cs"/>
              </a:rPr>
              <a:t>由實驗</a:t>
            </a:r>
            <a:r>
              <a:rPr lang="en-US" altLang="zh-TW" sz="900" kern="1200" dirty="0" smtClean="0">
                <a:solidFill>
                  <a:schemeClr val="tx1"/>
                </a:solidFill>
                <a:effectLst/>
                <a:latin typeface="+mn-lt"/>
                <a:ea typeface="+mn-ea"/>
                <a:cs typeface="+mn-cs"/>
              </a:rPr>
              <a:t>2</a:t>
            </a:r>
            <a:r>
              <a:rPr lang="zh-HK" altLang="zh-TW" sz="900" kern="1200" dirty="0" smtClean="0">
                <a:solidFill>
                  <a:schemeClr val="tx1"/>
                </a:solidFill>
                <a:effectLst/>
                <a:latin typeface="+mn-lt"/>
                <a:ea typeface="+mn-ea"/>
                <a:cs typeface="+mn-cs"/>
              </a:rPr>
              <a:t>的結果可以觀察出，</a:t>
            </a:r>
            <a:r>
              <a:rPr lang="en-US" altLang="zh-TW" sz="900" kern="1200" dirty="0" err="1" smtClean="0">
                <a:solidFill>
                  <a:schemeClr val="tx1"/>
                </a:solidFill>
                <a:effectLst/>
                <a:latin typeface="+mn-lt"/>
                <a:ea typeface="+mn-ea"/>
                <a:cs typeface="+mn-cs"/>
              </a:rPr>
              <a:t>CycleGAN</a:t>
            </a:r>
            <a:r>
              <a:rPr lang="zh-HK" altLang="zh-TW" sz="900" kern="1200" dirty="0" smtClean="0">
                <a:solidFill>
                  <a:schemeClr val="tx1"/>
                </a:solidFill>
                <a:effectLst/>
                <a:latin typeface="+mn-lt"/>
                <a:ea typeface="+mn-ea"/>
                <a:cs typeface="+mn-cs"/>
              </a:rPr>
              <a:t>作為素模與擬真圖片的轉換效果並不如預期，不管是材質、顏色都沒有被生成出來，僅有線條邊緣有稍微有顏色上來。我們初步判斷是因為訓練次數不夠而沒有生成出任何效果出來，因此我們在往上增加</a:t>
            </a:r>
            <a:r>
              <a:rPr lang="en-US" altLang="zh-TW" sz="900" kern="1200" dirty="0" smtClean="0">
                <a:solidFill>
                  <a:schemeClr val="tx1"/>
                </a:solidFill>
                <a:effectLst/>
                <a:latin typeface="+mn-lt"/>
                <a:ea typeface="+mn-ea"/>
                <a:cs typeface="+mn-cs"/>
              </a:rPr>
              <a:t>100</a:t>
            </a:r>
            <a:r>
              <a:rPr lang="zh-HK" altLang="zh-TW" sz="900" kern="1200" dirty="0" smtClean="0">
                <a:solidFill>
                  <a:schemeClr val="tx1"/>
                </a:solidFill>
                <a:effectLst/>
                <a:latin typeface="+mn-lt"/>
                <a:ea typeface="+mn-ea"/>
                <a:cs typeface="+mn-cs"/>
              </a:rPr>
              <a:t>次</a:t>
            </a:r>
            <a:r>
              <a:rPr lang="en-US" altLang="zh-TW" sz="900" kern="1200" dirty="0" smtClean="0">
                <a:solidFill>
                  <a:schemeClr val="tx1"/>
                </a:solidFill>
                <a:effectLst/>
                <a:latin typeface="+mn-lt"/>
                <a:ea typeface="+mn-ea"/>
                <a:cs typeface="+mn-cs"/>
              </a:rPr>
              <a:t>epoch</a:t>
            </a:r>
            <a:r>
              <a:rPr lang="zh-HK" altLang="zh-TW" sz="900" kern="1200" dirty="0" smtClean="0">
                <a:solidFill>
                  <a:schemeClr val="tx1"/>
                </a:solidFill>
                <a:effectLst/>
                <a:latin typeface="+mn-lt"/>
                <a:ea typeface="+mn-ea"/>
                <a:cs typeface="+mn-cs"/>
              </a:rPr>
              <a:t>，並與</a:t>
            </a:r>
            <a:r>
              <a:rPr lang="en-US" altLang="zh-TW" sz="900" kern="1200" dirty="0" smtClean="0">
                <a:solidFill>
                  <a:schemeClr val="tx1"/>
                </a:solidFill>
                <a:effectLst/>
                <a:latin typeface="+mn-lt"/>
                <a:ea typeface="+mn-ea"/>
                <a:cs typeface="+mn-cs"/>
              </a:rPr>
              <a:t>ecpoh200</a:t>
            </a:r>
            <a:r>
              <a:rPr lang="zh-HK" altLang="zh-TW" sz="900" kern="1200" dirty="0" smtClean="0">
                <a:solidFill>
                  <a:schemeClr val="tx1"/>
                </a:solidFill>
                <a:effectLst/>
                <a:latin typeface="+mn-lt"/>
                <a:ea typeface="+mn-ea"/>
                <a:cs typeface="+mn-cs"/>
              </a:rPr>
              <a:t>次進行比較，繼續觀察實驗結果。</a:t>
            </a:r>
            <a:endParaRPr lang="zh-TW"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62</a:t>
            </a:fld>
            <a:endParaRPr lang="zh-CN" altLang="en-US"/>
          </a:p>
        </p:txBody>
      </p:sp>
    </p:spTree>
    <p:extLst>
      <p:ext uri="{BB962C8B-B14F-4D97-AF65-F5344CB8AC3E}">
        <p14:creationId xmlns:p14="http://schemas.microsoft.com/office/powerpoint/2010/main" val="2750135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63</a:t>
            </a:fld>
            <a:endParaRPr lang="zh-CN" altLang="en-US"/>
          </a:p>
        </p:txBody>
      </p:sp>
    </p:spTree>
    <p:extLst>
      <p:ext uri="{BB962C8B-B14F-4D97-AF65-F5344CB8AC3E}">
        <p14:creationId xmlns:p14="http://schemas.microsoft.com/office/powerpoint/2010/main" val="1634804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64</a:t>
            </a:fld>
            <a:endParaRPr lang="zh-CN" altLang="en-US"/>
          </a:p>
        </p:txBody>
      </p:sp>
    </p:spTree>
    <p:extLst>
      <p:ext uri="{BB962C8B-B14F-4D97-AF65-F5344CB8AC3E}">
        <p14:creationId xmlns:p14="http://schemas.microsoft.com/office/powerpoint/2010/main" val="39141098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65</a:t>
            </a:fld>
            <a:endParaRPr lang="zh-CN" altLang="en-US"/>
          </a:p>
        </p:txBody>
      </p:sp>
    </p:spTree>
    <p:extLst>
      <p:ext uri="{BB962C8B-B14F-4D97-AF65-F5344CB8AC3E}">
        <p14:creationId xmlns:p14="http://schemas.microsoft.com/office/powerpoint/2010/main" val="29447706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HK" altLang="zh-TW" sz="900" kern="1200" dirty="0" smtClean="0">
                <a:solidFill>
                  <a:schemeClr val="tx1"/>
                </a:solidFill>
                <a:effectLst/>
                <a:latin typeface="+mn-lt"/>
                <a:ea typeface="+mn-ea"/>
                <a:cs typeface="+mn-cs"/>
              </a:rPr>
              <a:t>在訓練</a:t>
            </a:r>
            <a:r>
              <a:rPr lang="en-US" altLang="zh-TW" sz="900" kern="1200" dirty="0" smtClean="0">
                <a:solidFill>
                  <a:schemeClr val="tx1"/>
                </a:solidFill>
                <a:effectLst/>
                <a:latin typeface="+mn-lt"/>
                <a:ea typeface="+mn-ea"/>
                <a:cs typeface="+mn-cs"/>
              </a:rPr>
              <a:t>300</a:t>
            </a:r>
            <a:r>
              <a:rPr lang="zh-HK" altLang="zh-TW" sz="900" kern="1200" dirty="0" smtClean="0">
                <a:solidFill>
                  <a:schemeClr val="tx1"/>
                </a:solidFill>
                <a:effectLst/>
                <a:latin typeface="+mn-lt"/>
                <a:ea typeface="+mn-ea"/>
                <a:cs typeface="+mn-cs"/>
              </a:rPr>
              <a:t>次</a:t>
            </a:r>
            <a:r>
              <a:rPr lang="en-US" altLang="zh-TW" sz="900" kern="1200" dirty="0" smtClean="0">
                <a:solidFill>
                  <a:schemeClr val="tx1"/>
                </a:solidFill>
                <a:effectLst/>
                <a:latin typeface="+mn-lt"/>
                <a:ea typeface="+mn-ea"/>
                <a:cs typeface="+mn-cs"/>
              </a:rPr>
              <a:t>epoch</a:t>
            </a:r>
            <a:r>
              <a:rPr lang="zh-HK" altLang="zh-TW" sz="900" kern="1200" dirty="0" smtClean="0">
                <a:solidFill>
                  <a:schemeClr val="tx1"/>
                </a:solidFill>
                <a:effectLst/>
                <a:latin typeface="+mn-lt"/>
                <a:ea typeface="+mn-ea"/>
                <a:cs typeface="+mn-cs"/>
              </a:rPr>
              <a:t>之後可以觀察出，材質與顏色依然沒有被生成出來，僅有線條上有一些改變。因此可以推斷</a:t>
            </a:r>
            <a:r>
              <a:rPr lang="en-US" altLang="zh-TW" sz="900" kern="1200" dirty="0" err="1" smtClean="0">
                <a:solidFill>
                  <a:schemeClr val="tx1"/>
                </a:solidFill>
                <a:effectLst/>
                <a:latin typeface="+mn-lt"/>
                <a:ea typeface="+mn-ea"/>
                <a:cs typeface="+mn-cs"/>
              </a:rPr>
              <a:t>CycleGAN</a:t>
            </a:r>
            <a:r>
              <a:rPr lang="zh-HK" altLang="zh-TW" sz="900" kern="1200" dirty="0" smtClean="0">
                <a:solidFill>
                  <a:schemeClr val="tx1"/>
                </a:solidFill>
                <a:effectLst/>
                <a:latin typeface="+mn-lt"/>
                <a:ea typeface="+mn-ea"/>
                <a:cs typeface="+mn-cs"/>
              </a:rPr>
              <a:t>不適合用來做為素模與擬真照片的轉換。因此本實驗結束後可以發現</a:t>
            </a:r>
            <a:r>
              <a:rPr lang="en-US" altLang="zh-TW" sz="900" kern="1200" dirty="0" smtClean="0">
                <a:solidFill>
                  <a:schemeClr val="tx1"/>
                </a:solidFill>
                <a:effectLst/>
                <a:latin typeface="+mn-lt"/>
                <a:ea typeface="+mn-ea"/>
                <a:cs typeface="+mn-cs"/>
              </a:rPr>
              <a:t>Pix2pix</a:t>
            </a:r>
            <a:r>
              <a:rPr lang="zh-HK" altLang="zh-TW" sz="900" kern="1200" dirty="0" smtClean="0">
                <a:solidFill>
                  <a:schemeClr val="tx1"/>
                </a:solidFill>
                <a:effectLst/>
                <a:latin typeface="+mn-lt"/>
                <a:ea typeface="+mn-ea"/>
                <a:cs typeface="+mn-cs"/>
              </a:rPr>
              <a:t>的效果對於素模與擬真照片的轉換具有更良好的效果。</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66</a:t>
            </a:fld>
            <a:endParaRPr lang="zh-CN" altLang="en-US"/>
          </a:p>
        </p:txBody>
      </p:sp>
    </p:spTree>
    <p:extLst>
      <p:ext uri="{BB962C8B-B14F-4D97-AF65-F5344CB8AC3E}">
        <p14:creationId xmlns:p14="http://schemas.microsoft.com/office/powerpoint/2010/main" val="33371695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67</a:t>
            </a:fld>
            <a:endParaRPr lang="zh-CN" altLang="en-US"/>
          </a:p>
        </p:txBody>
      </p:sp>
    </p:spTree>
    <p:extLst>
      <p:ext uri="{BB962C8B-B14F-4D97-AF65-F5344CB8AC3E}">
        <p14:creationId xmlns:p14="http://schemas.microsoft.com/office/powerpoint/2010/main" val="17611840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本研究提出了運用生成對抗網路快速的將素模轉換為擬真照片的方式，藉此來節省設計師構想、上色、貼材質、以及渲染的時間，只不過現階段的生成效果雖能快速的生成出來圖片，但表現的並沒有比運用V-ray的渲染效果還要更佳，對於重視細節的室內設計產業，這顯然是不足夠的。而未來也希望能夠繼續運用更大量的資料來進行擬真照片的生成，或是持續的調整參數並測試，將模型的生成效果能提生到最佳化。</a:t>
            </a:r>
          </a:p>
          <a:p>
            <a:r>
              <a:rPr lang="zh-TW" altLang="zh-TW" sz="900" kern="1200" dirty="0" smtClean="0">
                <a:solidFill>
                  <a:schemeClr val="tx1"/>
                </a:solidFill>
                <a:effectLst/>
                <a:latin typeface="+mn-lt"/>
                <a:ea typeface="+mn-ea"/>
                <a:cs typeface="+mn-cs"/>
              </a:rPr>
              <a:t>而未來應用方面，希望在室內空間方面也能由僅僅的臥室增加其他室內空間，例如客廳、廚房、廁所，甚至是商場、公司等等，不管任何空間都能夠一鍵生成，在未來室內設計就能夠運用人工智慧節省設計的構想、設計的時間以及金錢，也希望人工智慧能夠逐漸取代室內設計產業，將世界推向AI的時代。</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68</a:t>
            </a:fld>
            <a:endParaRPr lang="zh-CN" altLang="en-US"/>
          </a:p>
        </p:txBody>
      </p:sp>
    </p:spTree>
    <p:extLst>
      <p:ext uri="{BB962C8B-B14F-4D97-AF65-F5344CB8AC3E}">
        <p14:creationId xmlns:p14="http://schemas.microsoft.com/office/powerpoint/2010/main" val="381868286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69</a:t>
            </a:fld>
            <a:endParaRPr lang="zh-CN" altLang="en-US"/>
          </a:p>
        </p:txBody>
      </p:sp>
    </p:spTree>
    <p:extLst>
      <p:ext uri="{BB962C8B-B14F-4D97-AF65-F5344CB8AC3E}">
        <p14:creationId xmlns:p14="http://schemas.microsoft.com/office/powerpoint/2010/main" val="3435951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許多時候，在房子裝潢之前，客戶總有想要預先看到自己房子的真實樣貌之需求，而一般而言，在裝潢前能看到最真實的房間照片能透過</a:t>
            </a:r>
            <a:r>
              <a:rPr lang="zh-TW" altLang="en-US" sz="900" kern="1200" dirty="0" smtClean="0">
                <a:solidFill>
                  <a:schemeClr val="tx1"/>
                </a:solidFill>
                <a:effectLst/>
                <a:latin typeface="+mn-lt"/>
                <a:ea typeface="+mn-ea"/>
                <a:cs typeface="+mn-cs"/>
              </a:rPr>
              <a:t>設計師設計出來的</a:t>
            </a:r>
            <a:r>
              <a:rPr lang="en-US" altLang="zh-TW" sz="900" kern="1200" dirty="0" smtClean="0">
                <a:solidFill>
                  <a:schemeClr val="tx1"/>
                </a:solidFill>
                <a:effectLst/>
                <a:latin typeface="+mn-lt"/>
                <a:ea typeface="+mn-ea"/>
                <a:cs typeface="+mn-cs"/>
              </a:rPr>
              <a:t>3D</a:t>
            </a:r>
            <a:r>
              <a:rPr lang="zh-TW" altLang="en-US" sz="900" kern="1200" dirty="0" smtClean="0">
                <a:solidFill>
                  <a:schemeClr val="tx1"/>
                </a:solidFill>
                <a:effectLst/>
                <a:latin typeface="+mn-lt"/>
                <a:ea typeface="+mn-ea"/>
                <a:cs typeface="+mn-cs"/>
              </a:rPr>
              <a:t>擬真圖</a:t>
            </a:r>
            <a:r>
              <a:rPr lang="zh-TW" altLang="zh-TW" sz="900" kern="1200" dirty="0" smtClean="0">
                <a:solidFill>
                  <a:schemeClr val="tx1"/>
                </a:solidFill>
                <a:effectLst/>
                <a:latin typeface="+mn-lt"/>
                <a:ea typeface="+mn-ea"/>
                <a:cs typeface="+mn-cs"/>
              </a:rPr>
              <a:t>來幫助，</a:t>
            </a:r>
            <a:r>
              <a:rPr lang="zh-TW" altLang="en-US" sz="900" kern="1200" dirty="0" smtClean="0">
                <a:solidFill>
                  <a:schemeClr val="tx1"/>
                </a:solidFill>
                <a:effectLst/>
                <a:latin typeface="+mn-lt"/>
                <a:ea typeface="+mn-ea"/>
                <a:cs typeface="+mn-cs"/>
              </a:rPr>
              <a:t>但</a:t>
            </a:r>
            <a:r>
              <a:rPr lang="zh-TW" altLang="zh-TW" sz="900" kern="1200" dirty="0" smtClean="0">
                <a:solidFill>
                  <a:schemeClr val="tx1"/>
                </a:solidFill>
                <a:effectLst/>
                <a:latin typeface="+mn-lt"/>
                <a:ea typeface="+mn-ea"/>
                <a:cs typeface="+mn-cs"/>
              </a:rPr>
              <a:t>想</a:t>
            </a:r>
            <a:r>
              <a:rPr lang="zh-TW" altLang="en-US" sz="900" kern="1200" dirty="0" smtClean="0">
                <a:solidFill>
                  <a:schemeClr val="tx1"/>
                </a:solidFill>
                <a:effectLst/>
                <a:latin typeface="+mn-lt"/>
                <a:ea typeface="+mn-ea"/>
                <a:cs typeface="+mn-cs"/>
              </a:rPr>
              <a:t>製作</a:t>
            </a:r>
            <a:r>
              <a:rPr lang="zh-TW" altLang="zh-TW" sz="900" kern="1200" dirty="0" smtClean="0">
                <a:solidFill>
                  <a:schemeClr val="tx1"/>
                </a:solidFill>
                <a:effectLst/>
                <a:latin typeface="+mn-lt"/>
                <a:ea typeface="+mn-ea"/>
                <a:cs typeface="+mn-cs"/>
              </a:rPr>
              <a:t>出</a:t>
            </a:r>
            <a:r>
              <a:rPr lang="zh-TW" altLang="zh-TW" sz="900" kern="1200" dirty="0" smtClean="0">
                <a:solidFill>
                  <a:schemeClr val="tx1"/>
                </a:solidFill>
                <a:effectLst/>
                <a:latin typeface="+mn-lt"/>
                <a:ea typeface="+mn-ea"/>
                <a:cs typeface="+mn-cs"/>
              </a:rPr>
              <a:t>非常完美的</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擬真圖</a:t>
            </a:r>
            <a:r>
              <a:rPr lang="zh-TW" altLang="en-US" sz="900" kern="1200" dirty="0" smtClean="0">
                <a:solidFill>
                  <a:schemeClr val="tx1"/>
                </a:solidFill>
                <a:effectLst/>
                <a:latin typeface="+mn-lt"/>
                <a:ea typeface="+mn-ea"/>
                <a:cs typeface="+mn-cs"/>
              </a:rPr>
              <a:t>需要調整參數、</a:t>
            </a:r>
            <a:r>
              <a:rPr lang="zh-TW" altLang="en-US" sz="900" kern="1200" dirty="0" smtClean="0">
                <a:solidFill>
                  <a:schemeClr val="tx1"/>
                </a:solidFill>
                <a:effectLst/>
                <a:latin typeface="+mn-lt"/>
                <a:ea typeface="+mn-ea"/>
                <a:cs typeface="+mn-cs"/>
              </a:rPr>
              <a:t>燈光、貼材質、上色，以及設計師的思考能力，這會花上大量的時間以及視覺化思考的需求</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29495260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70</a:t>
            </a:fld>
            <a:endParaRPr lang="zh-CN" altLang="en-US"/>
          </a:p>
        </p:txBody>
      </p:sp>
    </p:spTree>
    <p:extLst>
      <p:ext uri="{BB962C8B-B14F-4D97-AF65-F5344CB8AC3E}">
        <p14:creationId xmlns:p14="http://schemas.microsoft.com/office/powerpoint/2010/main" val="304820102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71</a:t>
            </a:fld>
            <a:endParaRPr lang="zh-CN" altLang="en-US"/>
          </a:p>
        </p:txBody>
      </p:sp>
    </p:spTree>
    <p:extLst>
      <p:ext uri="{BB962C8B-B14F-4D97-AF65-F5344CB8AC3E}">
        <p14:creationId xmlns:p14="http://schemas.microsoft.com/office/powerpoint/2010/main" val="241995807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72</a:t>
            </a:fld>
            <a:endParaRPr lang="zh-CN" altLang="en-US"/>
          </a:p>
        </p:txBody>
      </p:sp>
    </p:spTree>
    <p:extLst>
      <p:ext uri="{BB962C8B-B14F-4D97-AF65-F5344CB8AC3E}">
        <p14:creationId xmlns:p14="http://schemas.microsoft.com/office/powerpoint/2010/main" val="27970185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73</a:t>
            </a:fld>
            <a:endParaRPr lang="zh-CN" altLang="en-US"/>
          </a:p>
        </p:txBody>
      </p:sp>
    </p:spTree>
    <p:extLst>
      <p:ext uri="{BB962C8B-B14F-4D97-AF65-F5344CB8AC3E}">
        <p14:creationId xmlns:p14="http://schemas.microsoft.com/office/powerpoint/2010/main" val="1623433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74</a:t>
            </a:fld>
            <a:endParaRPr lang="zh-CN" altLang="en-US"/>
          </a:p>
        </p:txBody>
      </p:sp>
    </p:spTree>
    <p:extLst>
      <p:ext uri="{BB962C8B-B14F-4D97-AF65-F5344CB8AC3E}">
        <p14:creationId xmlns:p14="http://schemas.microsoft.com/office/powerpoint/2010/main" val="20944221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75</a:t>
            </a:fld>
            <a:endParaRPr lang="zh-CN" altLang="en-US"/>
          </a:p>
        </p:txBody>
      </p:sp>
    </p:spTree>
    <p:extLst>
      <p:ext uri="{BB962C8B-B14F-4D97-AF65-F5344CB8AC3E}">
        <p14:creationId xmlns:p14="http://schemas.microsoft.com/office/powerpoint/2010/main" val="76456968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76</a:t>
            </a:fld>
            <a:endParaRPr lang="zh-CN" altLang="en-US"/>
          </a:p>
        </p:txBody>
      </p:sp>
    </p:spTree>
    <p:extLst>
      <p:ext uri="{BB962C8B-B14F-4D97-AF65-F5344CB8AC3E}">
        <p14:creationId xmlns:p14="http://schemas.microsoft.com/office/powerpoint/2010/main" val="26375133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77</a:t>
            </a:fld>
            <a:endParaRPr lang="zh-CN" altLang="en-US"/>
          </a:p>
        </p:txBody>
      </p:sp>
    </p:spTree>
    <p:extLst>
      <p:ext uri="{BB962C8B-B14F-4D97-AF65-F5344CB8AC3E}">
        <p14:creationId xmlns:p14="http://schemas.microsoft.com/office/powerpoint/2010/main" val="3878379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900" kern="1200" dirty="0" smtClean="0">
                <a:solidFill>
                  <a:schemeClr val="tx1"/>
                </a:solidFill>
                <a:effectLst/>
                <a:latin typeface="+mn-lt"/>
                <a:ea typeface="+mn-ea"/>
                <a:cs typeface="+mn-cs"/>
              </a:rPr>
              <a:t>因此我想利用人工智慧來解決這個問題。</a:t>
            </a:r>
            <a:endParaRPr lang="en-US" altLang="zh-TW" sz="900" kern="1200" dirty="0" smtClean="0">
              <a:solidFill>
                <a:schemeClr val="tx1"/>
              </a:solidFill>
              <a:effectLst/>
              <a:latin typeface="+mn-lt"/>
              <a:ea typeface="+mn-ea"/>
              <a:cs typeface="+mn-cs"/>
            </a:endParaRPr>
          </a:p>
          <a:p>
            <a:r>
              <a:rPr lang="zh-TW" altLang="zh-TW" sz="900" kern="1200" dirty="0" smtClean="0">
                <a:solidFill>
                  <a:schemeClr val="tx1"/>
                </a:solidFill>
                <a:effectLst/>
                <a:latin typeface="+mn-lt"/>
                <a:ea typeface="+mn-ea"/>
                <a:cs typeface="+mn-cs"/>
              </a:rPr>
              <a:t>隨著</a:t>
            </a:r>
            <a:r>
              <a:rPr lang="zh-TW" altLang="zh-TW" sz="900" kern="1200" dirty="0" smtClean="0">
                <a:solidFill>
                  <a:schemeClr val="tx1"/>
                </a:solidFill>
                <a:effectLst/>
                <a:latin typeface="+mn-lt"/>
                <a:ea typeface="+mn-ea"/>
                <a:cs typeface="+mn-cs"/>
              </a:rPr>
              <a:t>時間的發展，近年來人工智慧的技術可以做到的事情已經越來越多，其中在圖像轉換這部分，已經有可以做到將建築三維立面圖像轉換為照片</a:t>
            </a:r>
            <a:r>
              <a:rPr lang="zh-TW" altLang="en-US" sz="900" kern="1200" dirty="0" smtClean="0">
                <a:solidFill>
                  <a:schemeClr val="tx1"/>
                </a:solidFill>
                <a:effectLst/>
                <a:latin typeface="+mn-lt"/>
                <a:ea typeface="+mn-ea"/>
                <a:cs typeface="+mn-cs"/>
              </a:rPr>
              <a:t>，而這是用人工智慧中的生成對抗網路這項技術來完成的，</a:t>
            </a:r>
            <a:r>
              <a:rPr lang="zh-TW" altLang="zh-TW" sz="900" kern="1200" dirty="0" smtClean="0">
                <a:solidFill>
                  <a:schemeClr val="tx1"/>
                </a:solidFill>
                <a:effectLst/>
                <a:latin typeface="+mn-lt"/>
                <a:ea typeface="+mn-ea"/>
                <a:cs typeface="+mn-cs"/>
              </a:rPr>
              <a:t>但市面上</a:t>
            </a:r>
            <a:r>
              <a:rPr lang="zh-TW" altLang="en-US" sz="900" kern="1200" dirty="0" smtClean="0">
                <a:solidFill>
                  <a:schemeClr val="tx1"/>
                </a:solidFill>
                <a:effectLst/>
                <a:latin typeface="+mn-lt"/>
                <a:ea typeface="+mn-ea"/>
                <a:cs typeface="+mn-cs"/>
              </a:rPr>
              <a:t>生成對抗網路</a:t>
            </a:r>
            <a:r>
              <a:rPr lang="zh-TW" altLang="zh-TW" sz="900" kern="1200" dirty="0" smtClean="0">
                <a:solidFill>
                  <a:schemeClr val="tx1"/>
                </a:solidFill>
                <a:effectLst/>
                <a:latin typeface="+mn-lt"/>
                <a:ea typeface="+mn-ea"/>
                <a:cs typeface="+mn-cs"/>
              </a:rPr>
              <a:t>卻</a:t>
            </a:r>
            <a:r>
              <a:rPr lang="zh-TW" altLang="en-US" sz="900" kern="1200" dirty="0" smtClean="0">
                <a:solidFill>
                  <a:schemeClr val="tx1"/>
                </a:solidFill>
                <a:effectLst/>
                <a:latin typeface="+mn-lt"/>
                <a:ea typeface="+mn-ea"/>
                <a:cs typeface="+mn-cs"/>
              </a:rPr>
              <a:t>很</a:t>
            </a:r>
            <a:r>
              <a:rPr lang="zh-TW" altLang="zh-TW" sz="900" kern="1200" dirty="0" smtClean="0">
                <a:solidFill>
                  <a:schemeClr val="tx1"/>
                </a:solidFill>
                <a:effectLst/>
                <a:latin typeface="+mn-lt"/>
                <a:ea typeface="+mn-ea"/>
                <a:cs typeface="+mn-cs"/>
              </a:rPr>
              <a:t>少有對室內設計進行的研究</a:t>
            </a:r>
            <a:r>
              <a:rPr lang="zh-TW" altLang="zh-TW" sz="900" kern="1200" dirty="0" smtClean="0">
                <a:solidFill>
                  <a:schemeClr val="tx1"/>
                </a:solidFill>
                <a:effectLst/>
                <a:latin typeface="+mn-lt"/>
                <a:ea typeface="+mn-ea"/>
                <a:cs typeface="+mn-cs"/>
              </a:rPr>
              <a:t>，</a:t>
            </a:r>
            <a:r>
              <a:rPr lang="zh-TW" altLang="en-US" sz="900" kern="1200" dirty="0" smtClean="0">
                <a:solidFill>
                  <a:schemeClr val="tx1"/>
                </a:solidFill>
                <a:effectLst/>
                <a:latin typeface="+mn-lt"/>
                <a:ea typeface="+mn-ea"/>
                <a:cs typeface="+mn-cs"/>
              </a:rPr>
              <a:t>因此本研究想利用這個技術</a:t>
            </a:r>
            <a:r>
              <a:rPr lang="zh-TW" altLang="zh-TW" sz="900" kern="1200" dirty="0" smtClean="0">
                <a:solidFill>
                  <a:schemeClr val="tx1"/>
                </a:solidFill>
                <a:effectLst/>
                <a:latin typeface="+mn-lt"/>
                <a:ea typeface="+mn-ea"/>
                <a:cs typeface="+mn-cs"/>
              </a:rPr>
              <a:t>，</a:t>
            </a:r>
            <a:r>
              <a:rPr lang="zh-TW" altLang="en-US" sz="900" kern="1200" dirty="0" smtClean="0">
                <a:solidFill>
                  <a:schemeClr val="tx1"/>
                </a:solidFill>
                <a:effectLst/>
                <a:latin typeface="+mn-lt"/>
                <a:ea typeface="+mn-ea"/>
                <a:cs typeface="+mn-cs"/>
              </a:rPr>
              <a:t>快速的製作出</a:t>
            </a:r>
            <a:r>
              <a:rPr lang="en-US" altLang="zh-TW" sz="900" kern="1200" dirty="0" smtClean="0">
                <a:solidFill>
                  <a:schemeClr val="tx1"/>
                </a:solidFill>
                <a:effectLst/>
                <a:latin typeface="+mn-lt"/>
                <a:ea typeface="+mn-ea"/>
                <a:cs typeface="+mn-cs"/>
              </a:rPr>
              <a:t>3D</a:t>
            </a:r>
            <a:r>
              <a:rPr lang="zh-TW" altLang="en-US" sz="900" kern="1200" dirty="0" smtClean="0">
                <a:solidFill>
                  <a:schemeClr val="tx1"/>
                </a:solidFill>
                <a:effectLst/>
                <a:latin typeface="+mn-lt"/>
                <a:ea typeface="+mn-ea"/>
                <a:cs typeface="+mn-cs"/>
              </a:rPr>
              <a:t>擬真圖，幫我們省下大量的時間以及設計師的技術需求</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1312618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900" dirty="0" smtClean="0"/>
              <a:t>由 </a:t>
            </a:r>
            <a:r>
              <a:rPr lang="en-US" altLang="zh-TW" sz="900" dirty="0" smtClean="0"/>
              <a:t>Ian J. </a:t>
            </a:r>
            <a:r>
              <a:rPr lang="en-US" altLang="zh-TW" sz="900" dirty="0" err="1" smtClean="0"/>
              <a:t>Goodfellow</a:t>
            </a:r>
            <a:r>
              <a:rPr lang="en-US" altLang="zh-TW" sz="900" dirty="0" smtClean="0"/>
              <a:t> </a:t>
            </a:r>
            <a:r>
              <a:rPr lang="zh-TW" altLang="en-US" sz="900" dirty="0" smtClean="0"/>
              <a:t>於 </a:t>
            </a:r>
            <a:r>
              <a:rPr lang="en-US" altLang="zh-TW" sz="900" dirty="0" smtClean="0"/>
              <a:t>2014 </a:t>
            </a:r>
            <a:r>
              <a:rPr lang="zh-TW" altLang="en-US" sz="900" dirty="0" smtClean="0"/>
              <a:t>年所提出</a:t>
            </a:r>
            <a:endParaRPr lang="en-US" altLang="zh-TW" sz="900" b="1" dirty="0" smtClean="0">
              <a:latin typeface="+mn-ea"/>
            </a:endParaRPr>
          </a:p>
          <a:p>
            <a:r>
              <a:rPr lang="zh-TW" altLang="en-US" sz="900" b="1" dirty="0" smtClean="0">
                <a:latin typeface="+mn-ea"/>
              </a:rPr>
              <a:t>生成對抗網路主要的優點就是她能夠無中生有的生成一個從未出現過的圖片，因此我想以此技術來生成出一個從未出現過</a:t>
            </a:r>
            <a:r>
              <a:rPr lang="zh-TW" altLang="en-US" sz="900" b="1" dirty="0" smtClean="0">
                <a:latin typeface="+mn-ea"/>
              </a:rPr>
              <a:t>的</a:t>
            </a:r>
            <a:r>
              <a:rPr lang="en-US" altLang="zh-TW" sz="900" b="1" dirty="0" smtClean="0">
                <a:latin typeface="+mn-ea"/>
              </a:rPr>
              <a:t>3D</a:t>
            </a:r>
            <a:r>
              <a:rPr lang="zh-TW" altLang="en-US" sz="900" b="1" dirty="0" smtClean="0">
                <a:latin typeface="+mn-ea"/>
              </a:rPr>
              <a:t>擬真圖</a:t>
            </a:r>
            <a:endParaRPr lang="en-US" altLang="zh-TW" sz="900" b="1" dirty="0" smtClean="0">
              <a:latin typeface="+mn-ea"/>
            </a:endParaRPr>
          </a:p>
          <a:p>
            <a:r>
              <a:rPr lang="zh-TW" altLang="en-US" sz="900" dirty="0" smtClean="0">
                <a:latin typeface="+mn-ea"/>
              </a:rPr>
              <a:t>而生成對抗網路為兩個神經網路之間的戰爭</a:t>
            </a:r>
            <a:r>
              <a:rPr lang="en-US" altLang="zh-TW" sz="900" dirty="0" smtClean="0">
                <a:latin typeface="+mn-ea"/>
              </a:rPr>
              <a:t>(</a:t>
            </a:r>
            <a:r>
              <a:rPr lang="zh-TW" altLang="en-US" sz="900" dirty="0" smtClean="0">
                <a:latin typeface="+mn-ea"/>
              </a:rPr>
              <a:t>生成器、判別器</a:t>
            </a:r>
            <a:r>
              <a:rPr lang="en-US" altLang="zh-TW" sz="900" dirty="0" smtClean="0">
                <a:latin typeface="+mn-ea"/>
              </a:rPr>
              <a:t>)</a:t>
            </a:r>
            <a:r>
              <a:rPr lang="zh-TW" altLang="en-US" sz="900" dirty="0" smtClean="0">
                <a:latin typeface="+mn-ea"/>
              </a:rPr>
              <a:t>，</a:t>
            </a:r>
            <a:r>
              <a:rPr lang="zh-TW" altLang="en-US" dirty="0" smtClean="0"/>
              <a:t>生成器利用現有圖片來生成新的假圖片，以欺騙 判別器</a:t>
            </a:r>
            <a:r>
              <a:rPr lang="en-US" altLang="zh-TW" dirty="0" smtClean="0"/>
              <a:t>;</a:t>
            </a:r>
            <a:r>
              <a:rPr lang="zh-TW" altLang="en-US" dirty="0" smtClean="0"/>
              <a:t>判別器必須分辨出輸入圖片是否為原圖片還是生成器生成出來的假圖片，並給 予回饋。接著不斷循環此過程，在過程中兩邊皆會改進並增強自己的方法，直到判別 器無法區分出該圖片是真是假。 </a:t>
            </a:r>
            <a:endParaRPr lang="zh-TW" altLang="zh-TW" sz="900" dirty="0" smtClean="0">
              <a:latin typeface="+mn-ea"/>
            </a:endParaRPr>
          </a:p>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1943334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2022/7/24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273843"/>
            <a:ext cx="7886700" cy="435887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t>2022/7/24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7" y="1282304"/>
            <a:ext cx="7886700" cy="2139553"/>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7"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2022/7/24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369218"/>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29150" y="1369218"/>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t>2022/7/24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0" y="1333829"/>
            <a:ext cx="3655181"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a:r>
              <a:rPr lang="zh-CN" altLang="en-US" smtClean="0"/>
              <a:t>单击此处编辑母版文本样式</a:t>
            </a:r>
          </a:p>
        </p:txBody>
      </p:sp>
      <p:sp>
        <p:nvSpPr>
          <p:cNvPr id="4" name="内容占位符 3"/>
          <p:cNvSpPr>
            <a:spLocks noGrp="1"/>
          </p:cNvSpPr>
          <p:nvPr>
            <p:ph sz="half" idx="2"/>
          </p:nvPr>
        </p:nvSpPr>
        <p:spPr>
          <a:xfrm>
            <a:off x="890080" y="1999034"/>
            <a:ext cx="3655181" cy="26432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a:r>
              <a:rPr lang="zh-CN" altLang="en-US" smtClean="0"/>
              <a:t>单击此处编辑母版文本样式</a:t>
            </a:r>
          </a:p>
        </p:txBody>
      </p:sp>
      <p:sp>
        <p:nvSpPr>
          <p:cNvPr id="6" name="内容占位符 5"/>
          <p:cNvSpPr>
            <a:spLocks noGrp="1"/>
          </p:cNvSpPr>
          <p:nvPr>
            <p:ph sz="quarter" idx="4"/>
          </p:nvPr>
        </p:nvSpPr>
        <p:spPr>
          <a:xfrm>
            <a:off x="4692704" y="1999034"/>
            <a:ext cx="3673182" cy="26432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t>2022/7/24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t>2022/7/24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2022/7/24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3124012" cy="120015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342900"/>
            <a:ext cx="4629150" cy="405288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1543050"/>
            <a:ext cx="3124012" cy="2858691"/>
          </a:xfrm>
        </p:spPr>
        <p:txBody>
          <a:bodyPr/>
          <a:lstStyle>
            <a:lvl1pPr marL="0" indent="0">
              <a:buNone/>
              <a:defRPr sz="1500"/>
            </a:lvl1pPr>
            <a:lvl2pPr marL="342900" indent="0">
              <a:buNone/>
              <a:defRPr sz="1400"/>
            </a:lvl2pPr>
            <a:lvl3pPr marL="685800" indent="0">
              <a:buNone/>
              <a:defRPr sz="1200"/>
            </a:lvl3pPr>
            <a:lvl4pPr marL="1028700" indent="0">
              <a:buNone/>
              <a:defRPr sz="1100"/>
            </a:lvl4pPr>
            <a:lvl5pPr marL="1371600" indent="0">
              <a:buNone/>
              <a:defRPr sz="1100"/>
            </a:lvl5pPr>
            <a:lvl6pPr marL="1714500" indent="0">
              <a:buNone/>
              <a:defRPr sz="1100"/>
            </a:lvl6pPr>
            <a:lvl7pPr marL="2057400" indent="0">
              <a:buNone/>
              <a:defRPr sz="1100"/>
            </a:lvl7pPr>
            <a:lvl8pPr marL="2400300" indent="0">
              <a:buNone/>
              <a:defRPr sz="1100"/>
            </a:lvl8pPr>
            <a:lvl9pPr marL="2743200" indent="0">
              <a:buNone/>
              <a:defRPr sz="11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2022/7/24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3"/>
            <a:ext cx="1971675" cy="4358879"/>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273843"/>
            <a:ext cx="5800725" cy="435887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2022/7/24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68580" tIns="34290" rIns="68580" bIns="3429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369218"/>
            <a:ext cx="7886700" cy="3263504"/>
          </a:xfrm>
          <a:prstGeom prst="rect">
            <a:avLst/>
          </a:prstGeom>
        </p:spPr>
        <p:txBody>
          <a:bodyPr vert="horz" lIns="68580" tIns="34290" rIns="68580" bIns="3429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4767263"/>
            <a:ext cx="2057400" cy="273844"/>
          </a:xfrm>
          <a:prstGeom prst="rect">
            <a:avLst/>
          </a:prstGeom>
        </p:spPr>
        <p:txBody>
          <a:bodyPr vert="horz" lIns="68580" tIns="34290" rIns="68580" bIns="34290" rtlCol="0" anchor="ctr"/>
          <a:lstStyle>
            <a:lvl1pPr algn="l">
              <a:defRPr sz="900">
                <a:solidFill>
                  <a:schemeClr val="tx1">
                    <a:tint val="75000"/>
                  </a:schemeClr>
                </a:solidFill>
              </a:defRPr>
            </a:lvl1pPr>
          </a:lstStyle>
          <a:p>
            <a:fld id="{82F288E0-7875-42C4-84C8-98DBBD3BF4D2}" type="datetimeFigureOut">
              <a:rPr lang="zh-CN" altLang="en-US" smtClean="0"/>
              <a:t>2022/7/24</a:t>
            </a:fld>
            <a:endParaRPr lang="zh-CN" altLang="en-US"/>
          </a:p>
        </p:txBody>
      </p:sp>
      <p:sp>
        <p:nvSpPr>
          <p:cNvPr id="5" name="页脚占位符 4"/>
          <p:cNvSpPr>
            <a:spLocks noGrp="1"/>
          </p:cNvSpPr>
          <p:nvPr>
            <p:ph type="ftr" sz="quarter" idx="3"/>
          </p:nvPr>
        </p:nvSpPr>
        <p:spPr>
          <a:xfrm>
            <a:off x="3028950" y="4767263"/>
            <a:ext cx="3086100" cy="273844"/>
          </a:xfrm>
          <a:prstGeom prst="rect">
            <a:avLst/>
          </a:prstGeom>
        </p:spPr>
        <p:txBody>
          <a:bodyPr vert="horz" lIns="68580" tIns="34290" rIns="68580" bIns="3429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68580" tIns="34290" rIns="68580" bIns="34290" rtlCol="0" anchor="ctr"/>
          <a:lstStyle>
            <a:lvl1pPr algn="r">
              <a:defRPr sz="9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4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4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4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jpeg"/></Relationships>
</file>

<file path=ppt/slides/_rels/slide5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5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26.jpeg"/></Relationships>
</file>

<file path=ppt/slides/_rels/slide5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30.jpeg"/></Relationships>
</file>

<file path=ppt/slides/_rels/slide5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34.jpeg"/></Relationships>
</file>

<file path=ppt/slides/_rels/slide5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5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50.jpeg"/></Relationships>
</file>

<file path=ppt/slides/_rels/slide5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25.jpe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6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29.jpeg"/></Relationships>
</file>

<file path=ppt/slides/_rels/slide6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33.jpeg"/></Relationships>
</file>

<file path=ppt/slides/_rels/slide6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6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55.jpeg"/></Relationships>
</file>

<file path=ppt/slides/_rels/slide6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57.jpeg"/></Relationships>
</file>

<file path=ppt/slides/_rels/slide6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59.jpeg"/></Relationships>
</file>

<file path=ppt/slides/_rels/slide6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文本框 6"/>
          <p:cNvSpPr txBox="1"/>
          <p:nvPr/>
        </p:nvSpPr>
        <p:spPr>
          <a:xfrm>
            <a:off x="3404509" y="1642649"/>
            <a:ext cx="5340191" cy="1300356"/>
          </a:xfrm>
          <a:prstGeom prst="rect">
            <a:avLst/>
          </a:prstGeom>
          <a:noFill/>
        </p:spPr>
        <p:txBody>
          <a:bodyPr wrap="square" lIns="68580" tIns="34290" rIns="68580" bIns="34290" rtlCol="0">
            <a:spAutoFit/>
          </a:bodyPr>
          <a:lstStyle/>
          <a:p>
            <a:pPr algn="ctr"/>
            <a:r>
              <a:rPr lang="zh-TW" altLang="en-US" sz="2400" dirty="0">
                <a:solidFill>
                  <a:srgbClr val="1C4885"/>
                </a:solidFill>
                <a:latin typeface="+mn-ea"/>
              </a:rPr>
              <a:t>以生成對抗網路為基礎將室內設計三維模型轉換之</a:t>
            </a:r>
            <a:r>
              <a:rPr lang="zh-TW" altLang="en-US" sz="2400" dirty="0" smtClean="0">
                <a:solidFill>
                  <a:srgbClr val="1C4885"/>
                </a:solidFill>
                <a:latin typeface="+mn-ea"/>
              </a:rPr>
              <a:t>研究</a:t>
            </a:r>
            <a:endParaRPr lang="en-US" altLang="zh-TW" sz="2400" dirty="0" smtClean="0">
              <a:solidFill>
                <a:srgbClr val="1C4885"/>
              </a:solidFill>
              <a:latin typeface="+mn-ea"/>
            </a:endParaRPr>
          </a:p>
          <a:p>
            <a:pPr algn="ctr"/>
            <a:r>
              <a:rPr lang="en-US" altLang="zh-TW" sz="1600" dirty="0" smtClean="0">
                <a:solidFill>
                  <a:srgbClr val="1C4885"/>
                </a:solidFill>
                <a:latin typeface="+mn-ea"/>
              </a:rPr>
              <a:t>Research </a:t>
            </a:r>
            <a:r>
              <a:rPr lang="en-US" altLang="zh-TW" sz="1600" dirty="0">
                <a:solidFill>
                  <a:srgbClr val="1C4885"/>
                </a:solidFill>
                <a:latin typeface="+mn-ea"/>
              </a:rPr>
              <a:t>on Converting 3D Model of Interior Design Based on GAN</a:t>
            </a:r>
          </a:p>
        </p:txBody>
      </p:sp>
      <p:sp>
        <p:nvSpPr>
          <p:cNvPr id="3075" name="文本框 3074"/>
          <p:cNvSpPr txBox="1"/>
          <p:nvPr/>
        </p:nvSpPr>
        <p:spPr>
          <a:xfrm>
            <a:off x="4965520" y="3331362"/>
            <a:ext cx="3461808" cy="807913"/>
          </a:xfrm>
          <a:prstGeom prst="rect">
            <a:avLst/>
          </a:prstGeom>
          <a:noFill/>
          <a:ln w="9525">
            <a:noFill/>
            <a:miter/>
          </a:ln>
          <a:effectLst/>
        </p:spPr>
        <p:txBody>
          <a:bodyPr vert="horz" wrap="square" lIns="68580" tIns="34290" rIns="68580" bIns="34290" anchor="t">
            <a:spAutoFit/>
          </a:bodyPr>
          <a:lstStyle/>
          <a:p>
            <a:pPr lvl="0" eaLnBrk="0" hangingPunct="0"/>
            <a:r>
              <a:rPr lang="zh-TW" altLang="en-US" sz="1600" dirty="0" smtClean="0">
                <a:solidFill>
                  <a:schemeClr val="tx1">
                    <a:lumMod val="75000"/>
                    <a:lumOff val="25000"/>
                  </a:schemeClr>
                </a:solidFill>
                <a:latin typeface="+mn-ea"/>
                <a:cs typeface="+mn-ea"/>
                <a:sym typeface="+mn-lt"/>
              </a:rPr>
              <a:t>研究生</a:t>
            </a:r>
            <a:r>
              <a:rPr lang="zh-TW" altLang="en-US" sz="1600" dirty="0">
                <a:solidFill>
                  <a:schemeClr val="tx1">
                    <a:lumMod val="75000"/>
                    <a:lumOff val="25000"/>
                  </a:schemeClr>
                </a:solidFill>
                <a:latin typeface="+mn-ea"/>
                <a:cs typeface="+mn-ea"/>
                <a:sym typeface="+mn-lt"/>
              </a:rPr>
              <a:t>：</a:t>
            </a:r>
            <a:r>
              <a:rPr lang="zh-TW" altLang="en-US" sz="1600" dirty="0" smtClean="0">
                <a:solidFill>
                  <a:schemeClr val="tx1">
                    <a:lumMod val="75000"/>
                    <a:lumOff val="25000"/>
                  </a:schemeClr>
                </a:solidFill>
                <a:latin typeface="+mn-ea"/>
                <a:cs typeface="+mn-ea"/>
                <a:sym typeface="+mn-lt"/>
              </a:rPr>
              <a:t>李承諺</a:t>
            </a:r>
            <a:endParaRPr lang="en-US" altLang="zh-TW" sz="1600" dirty="0" smtClean="0">
              <a:solidFill>
                <a:schemeClr val="tx1">
                  <a:lumMod val="75000"/>
                  <a:lumOff val="25000"/>
                </a:schemeClr>
              </a:solidFill>
              <a:latin typeface="+mn-ea"/>
              <a:cs typeface="+mn-ea"/>
              <a:sym typeface="+mn-lt"/>
            </a:endParaRPr>
          </a:p>
          <a:p>
            <a:pPr lvl="0" eaLnBrk="0" hangingPunct="0"/>
            <a:endParaRPr lang="en-US" altLang="zh-TW" sz="1600" dirty="0" smtClean="0">
              <a:solidFill>
                <a:schemeClr val="tx1">
                  <a:lumMod val="75000"/>
                  <a:lumOff val="25000"/>
                </a:schemeClr>
              </a:solidFill>
              <a:latin typeface="+mn-ea"/>
              <a:cs typeface="+mn-ea"/>
              <a:sym typeface="+mn-lt"/>
            </a:endParaRPr>
          </a:p>
          <a:p>
            <a:pPr lvl="0" eaLnBrk="0" hangingPunct="0"/>
            <a:r>
              <a:rPr lang="zh-TW" altLang="en-US" sz="1600" dirty="0">
                <a:solidFill>
                  <a:schemeClr val="tx1">
                    <a:lumMod val="75000"/>
                    <a:lumOff val="25000"/>
                  </a:schemeClr>
                </a:solidFill>
                <a:latin typeface="+mn-ea"/>
                <a:cs typeface="+mn-ea"/>
                <a:sym typeface="+mn-lt"/>
              </a:rPr>
              <a:t>指導</a:t>
            </a:r>
            <a:r>
              <a:rPr lang="zh-TW" altLang="en-US" sz="1600" dirty="0" smtClean="0">
                <a:solidFill>
                  <a:schemeClr val="tx1">
                    <a:lumMod val="75000"/>
                    <a:lumOff val="25000"/>
                  </a:schemeClr>
                </a:solidFill>
                <a:latin typeface="+mn-ea"/>
                <a:cs typeface="+mn-ea"/>
                <a:sym typeface="+mn-lt"/>
              </a:rPr>
              <a:t>教授：廖秀莉 </a:t>
            </a:r>
            <a:r>
              <a:rPr lang="zh-TW" altLang="en-US" sz="1600" dirty="0">
                <a:solidFill>
                  <a:schemeClr val="tx1">
                    <a:lumMod val="75000"/>
                    <a:lumOff val="25000"/>
                  </a:schemeClr>
                </a:solidFill>
                <a:latin typeface="+mn-ea"/>
                <a:cs typeface="+mn-ea"/>
                <a:sym typeface="+mn-lt"/>
              </a:rPr>
              <a:t>博士</a:t>
            </a:r>
            <a:endParaRPr lang="zh-CN" altLang="en-US" sz="1600" dirty="0">
              <a:solidFill>
                <a:schemeClr val="tx1">
                  <a:lumMod val="75000"/>
                  <a:lumOff val="25000"/>
                </a:schemeClr>
              </a:solidFill>
              <a:latin typeface="+mn-ea"/>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075">
                                            <p:txEl>
                                              <p:pRg st="2" end="2"/>
                                            </p:txEl>
                                          </p:spTgt>
                                        </p:tgtEl>
                                        <p:attrNameLst>
                                          <p:attrName>ppt_x</p:attrName>
                                          <p:attrName>ppt_y</p:attrName>
                                        </p:attrNameLst>
                                      </p:cBhvr>
                                    </p:animMotion>
                                    <p:animRot by="1500000">
                                      <p:cBhvr>
                                        <p:cTn id="7" dur="125" fill="hold">
                                          <p:stCondLst>
                                            <p:cond delay="0"/>
                                          </p:stCondLst>
                                        </p:cTn>
                                        <p:tgtEl>
                                          <p:spTgt spid="3075">
                                            <p:txEl>
                                              <p:pRg st="2" end="2"/>
                                            </p:txEl>
                                          </p:spTgt>
                                        </p:tgtEl>
                                        <p:attrNameLst>
                                          <p:attrName>r</p:attrName>
                                        </p:attrNameLst>
                                      </p:cBhvr>
                                    </p:animRot>
                                    <p:animRot by="-1500000">
                                      <p:cBhvr>
                                        <p:cTn id="8" dur="125" fill="hold">
                                          <p:stCondLst>
                                            <p:cond delay="125"/>
                                          </p:stCondLst>
                                        </p:cTn>
                                        <p:tgtEl>
                                          <p:spTgt spid="3075">
                                            <p:txEl>
                                              <p:pRg st="2" end="2"/>
                                            </p:txEl>
                                          </p:spTgt>
                                        </p:tgtEl>
                                        <p:attrNameLst>
                                          <p:attrName>r</p:attrName>
                                        </p:attrNameLst>
                                      </p:cBhvr>
                                    </p:animRot>
                                    <p:animRot by="-1500000">
                                      <p:cBhvr>
                                        <p:cTn id="9" dur="125" fill="hold">
                                          <p:stCondLst>
                                            <p:cond delay="250"/>
                                          </p:stCondLst>
                                        </p:cTn>
                                        <p:tgtEl>
                                          <p:spTgt spid="3075">
                                            <p:txEl>
                                              <p:pRg st="2" end="2"/>
                                            </p:txEl>
                                          </p:spTgt>
                                        </p:tgtEl>
                                        <p:attrNameLst>
                                          <p:attrName>r</p:attrName>
                                        </p:attrNameLst>
                                      </p:cBhvr>
                                    </p:animRot>
                                    <p:animRot by="1500000">
                                      <p:cBhvr>
                                        <p:cTn id="10" dur="125" fill="hold">
                                          <p:stCondLst>
                                            <p:cond delay="375"/>
                                          </p:stCondLst>
                                        </p:cTn>
                                        <p:tgtEl>
                                          <p:spTgt spid="3075">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a:t>
            </a:r>
            <a:r>
              <a:rPr lang="zh-TW" altLang="en-US" sz="1700" b="1" dirty="0">
                <a:solidFill>
                  <a:srgbClr val="1B4367"/>
                </a:solidFill>
                <a:cs typeface="+mn-ea"/>
                <a:sym typeface="+mn-lt"/>
              </a:rPr>
              <a:t>動機</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9" name="TextBox 13"/>
          <p:cNvSpPr txBox="1"/>
          <p:nvPr/>
        </p:nvSpPr>
        <p:spPr>
          <a:xfrm>
            <a:off x="871787" y="1231932"/>
            <a:ext cx="4757225"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smtClean="0">
                <a:solidFill>
                  <a:srgbClr val="1B4367"/>
                </a:solidFill>
                <a:cs typeface="+mn-ea"/>
                <a:sym typeface="+mn-lt"/>
              </a:rPr>
              <a:t>Pix2pix</a:t>
            </a:r>
            <a:endParaRPr lang="zh-CN" altLang="en-US" sz="2000" b="1" dirty="0">
              <a:solidFill>
                <a:srgbClr val="1B4367"/>
              </a:solidFill>
              <a:cs typeface="+mn-ea"/>
              <a:sym typeface="+mn-lt"/>
            </a:endParaRPr>
          </a:p>
        </p:txBody>
      </p:sp>
      <p:sp>
        <p:nvSpPr>
          <p:cNvPr id="10" name="TextBox 13"/>
          <p:cNvSpPr txBox="1"/>
          <p:nvPr/>
        </p:nvSpPr>
        <p:spPr>
          <a:xfrm>
            <a:off x="871788" y="1633326"/>
            <a:ext cx="7162740" cy="492443"/>
          </a:xfrm>
          <a:prstGeom prst="rect">
            <a:avLst/>
          </a:prstGeom>
          <a:noFill/>
          <a:ln w="9525">
            <a:noFill/>
            <a:miter/>
          </a:ln>
        </p:spPr>
        <p:txBody>
          <a:bodyPr wrap="square" lIns="0" tIns="0" rIns="0" bIns="0">
            <a:spAutoFit/>
          </a:bodyPr>
          <a:lstStyle/>
          <a:p>
            <a:r>
              <a:rPr lang="zh-TW" altLang="en-US" sz="1600" dirty="0" smtClean="0"/>
              <a:t>為圖像翻譯，能夠將一種領域的圖片轉換為另一種領域，本研究將素模當成一種領域，擬真圖當成另一種領域，將素模轉換為擬真圖</a:t>
            </a:r>
            <a:endParaRPr lang="zh-TW" altLang="zh-TW" sz="1600" dirty="0"/>
          </a:p>
        </p:txBody>
      </p:sp>
      <p:pic>
        <p:nvPicPr>
          <p:cNvPr id="8" name="Picture 2" descr="16402013097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0453" y="2638775"/>
            <a:ext cx="5273675"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23961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a:t>
            </a:r>
            <a:r>
              <a:rPr lang="zh-TW" altLang="en-US" sz="1700" b="1" dirty="0">
                <a:solidFill>
                  <a:srgbClr val="1B4367"/>
                </a:solidFill>
                <a:cs typeface="+mn-ea"/>
                <a:sym typeface="+mn-lt"/>
              </a:rPr>
              <a:t>動機</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9" name="TextBox 13"/>
          <p:cNvSpPr txBox="1"/>
          <p:nvPr/>
        </p:nvSpPr>
        <p:spPr>
          <a:xfrm>
            <a:off x="871787" y="1231932"/>
            <a:ext cx="4757225"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err="1">
                <a:solidFill>
                  <a:srgbClr val="1B4367"/>
                </a:solidFill>
                <a:cs typeface="+mn-ea"/>
                <a:sym typeface="+mn-lt"/>
              </a:rPr>
              <a:t>CycleGAN</a:t>
            </a:r>
            <a:endParaRPr lang="zh-CN" altLang="en-US" sz="2000" b="1" dirty="0">
              <a:solidFill>
                <a:srgbClr val="1B4367"/>
              </a:solidFill>
              <a:cs typeface="+mn-ea"/>
              <a:sym typeface="+mn-lt"/>
            </a:endParaRPr>
          </a:p>
        </p:txBody>
      </p:sp>
      <p:sp>
        <p:nvSpPr>
          <p:cNvPr id="10" name="TextBox 13"/>
          <p:cNvSpPr txBox="1"/>
          <p:nvPr/>
        </p:nvSpPr>
        <p:spPr>
          <a:xfrm>
            <a:off x="871788" y="1633326"/>
            <a:ext cx="7162740" cy="492443"/>
          </a:xfrm>
          <a:prstGeom prst="rect">
            <a:avLst/>
          </a:prstGeom>
          <a:noFill/>
          <a:ln w="9525">
            <a:noFill/>
            <a:miter/>
          </a:ln>
        </p:spPr>
        <p:txBody>
          <a:bodyPr wrap="square" lIns="0" tIns="0" rIns="0" bIns="0">
            <a:spAutoFit/>
          </a:bodyPr>
          <a:lstStyle/>
          <a:p>
            <a:r>
              <a:rPr lang="zh-TW" altLang="en-US" sz="1600" dirty="0" smtClean="0"/>
              <a:t>為風格</a:t>
            </a:r>
            <a:r>
              <a:rPr lang="zh-TW" altLang="en-US" sz="1600" dirty="0"/>
              <a:t>轉換，能夠將一種風格的圖片轉換為另</a:t>
            </a:r>
            <a:r>
              <a:rPr lang="zh-TW" altLang="en-US" sz="1600" dirty="0" smtClean="0"/>
              <a:t>一種風格。我們將素模當作一種風格，擬真圖當為圖片的另一種風格，將素模轉換為擬真圖</a:t>
            </a:r>
            <a:endParaRPr lang="zh-TW" altLang="zh-TW" sz="1600" dirty="0"/>
          </a:p>
        </p:txBody>
      </p:sp>
      <p:pic>
        <p:nvPicPr>
          <p:cNvPr id="1026" name="Picture 2" descr="165839479817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4967" y="2630628"/>
            <a:ext cx="5402263" cy="20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04152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研究問題</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 name="TextBox 13"/>
          <p:cNvSpPr txBox="1"/>
          <p:nvPr/>
        </p:nvSpPr>
        <p:spPr>
          <a:xfrm>
            <a:off x="774479" y="1256218"/>
            <a:ext cx="7784306" cy="2769989"/>
          </a:xfrm>
          <a:prstGeom prst="rect">
            <a:avLst/>
          </a:prstGeom>
          <a:noFill/>
          <a:ln w="9525">
            <a:noFill/>
            <a:miter/>
          </a:ln>
        </p:spPr>
        <p:txBody>
          <a:bodyPr wrap="square" lIns="0" tIns="0" rIns="0" bIns="0">
            <a:spAutoFit/>
          </a:bodyPr>
          <a:lstStyle/>
          <a:p>
            <a:pPr>
              <a:lnSpc>
                <a:spcPct val="150000"/>
              </a:lnSpc>
            </a:pPr>
            <a:r>
              <a:rPr lang="en-US" altLang="zh-TW" sz="2000" dirty="0" smtClean="0"/>
              <a:t>A.</a:t>
            </a:r>
            <a:r>
              <a:rPr lang="zh-TW" altLang="en-US" sz="2000" dirty="0" smtClean="0"/>
              <a:t> 觀察</a:t>
            </a:r>
            <a:r>
              <a:rPr lang="en-US" altLang="zh-TW" sz="2000" dirty="0" smtClean="0"/>
              <a:t>Pix2pix</a:t>
            </a:r>
            <a:r>
              <a:rPr lang="zh-TW" altLang="en-US" sz="2000" dirty="0" smtClean="0"/>
              <a:t>以及</a:t>
            </a:r>
            <a:r>
              <a:rPr lang="en-US" altLang="zh-TW" sz="2000" dirty="0" err="1" smtClean="0"/>
              <a:t>CycleGAN</a:t>
            </a:r>
            <a:r>
              <a:rPr lang="zh-TW" altLang="en-US" sz="2000" dirty="0" smtClean="0"/>
              <a:t>兩大轉換圖片的生成對抗網路應用在室內設計的領域上哪種更有優勢</a:t>
            </a:r>
            <a:endParaRPr lang="en-US" altLang="zh-TW" sz="2000" dirty="0" smtClean="0"/>
          </a:p>
          <a:p>
            <a:pPr>
              <a:lnSpc>
                <a:spcPct val="150000"/>
              </a:lnSpc>
            </a:pPr>
            <a:r>
              <a:rPr lang="en-US" altLang="zh-TW" sz="2000" dirty="0"/>
              <a:t>B</a:t>
            </a:r>
            <a:r>
              <a:rPr lang="en-US" altLang="zh-TW" sz="2000" dirty="0" smtClean="0"/>
              <a:t>.</a:t>
            </a:r>
            <a:r>
              <a:rPr lang="zh-TW" altLang="en-US" sz="2000" dirty="0" smtClean="0"/>
              <a:t> </a:t>
            </a:r>
            <a:r>
              <a:rPr lang="zh-TW" altLang="en-US" sz="2000" dirty="0" smtClean="0"/>
              <a:t>使用</a:t>
            </a:r>
            <a:r>
              <a:rPr lang="zh-TW" altLang="en-US" sz="2000" dirty="0"/>
              <a:t>生成對抗網路</a:t>
            </a:r>
            <a:r>
              <a:rPr lang="zh-TW" altLang="en-US" sz="2000" dirty="0" smtClean="0"/>
              <a:t>將室內設計</a:t>
            </a:r>
            <a:r>
              <a:rPr lang="zh-TW" altLang="en-US" sz="2000" dirty="0"/>
              <a:t>三維模型</a:t>
            </a:r>
            <a:r>
              <a:rPr lang="zh-TW" altLang="en-US" sz="2000" dirty="0" smtClean="0"/>
              <a:t>轉換為真實照片是否有好的</a:t>
            </a:r>
            <a:r>
              <a:rPr lang="zh-TW" altLang="en-US" sz="2000" dirty="0" smtClean="0"/>
              <a:t>效果</a:t>
            </a:r>
            <a:endParaRPr lang="en-US" altLang="zh-TW" sz="2000" dirty="0" smtClean="0"/>
          </a:p>
          <a:p>
            <a:pPr>
              <a:lnSpc>
                <a:spcPct val="150000"/>
              </a:lnSpc>
            </a:pPr>
            <a:r>
              <a:rPr lang="en-US" altLang="zh-TW" sz="2000" dirty="0" smtClean="0"/>
              <a:t>C.</a:t>
            </a:r>
            <a:r>
              <a:rPr lang="zh-TW" altLang="en-US" sz="2000" dirty="0"/>
              <a:t> </a:t>
            </a:r>
            <a:r>
              <a:rPr lang="zh-TW" altLang="en-US" sz="2000" dirty="0" smtClean="0"/>
              <a:t>利用生成對抗網路製作擬真圖與渲染軟體製作的擬真圖的優缺點比較</a:t>
            </a:r>
            <a:endParaRPr lang="en-US" altLang="zh-TW" sz="2000" dirty="0" smtClean="0"/>
          </a:p>
        </p:txBody>
      </p:sp>
    </p:spTree>
    <p:extLst>
      <p:ext uri="{BB962C8B-B14F-4D97-AF65-F5344CB8AC3E}">
        <p14:creationId xmlns:p14="http://schemas.microsoft.com/office/powerpoint/2010/main" val="3108519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2" name="椭圆 10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1"/>
          <p:cNvSpPr txBox="1"/>
          <p:nvPr/>
        </p:nvSpPr>
        <p:spPr>
          <a:xfrm>
            <a:off x="2483768" y="2709756"/>
            <a:ext cx="4171762" cy="592470"/>
          </a:xfrm>
          <a:prstGeom prst="rect">
            <a:avLst/>
          </a:prstGeom>
          <a:noFill/>
        </p:spPr>
        <p:txBody>
          <a:bodyPr wrap="square" lIns="68580" tIns="34290" rIns="68580" bIns="34290" rtlCol="0">
            <a:spAutoFit/>
          </a:bodyPr>
          <a:lstStyle/>
          <a:p>
            <a:pPr algn="ctr"/>
            <a:r>
              <a:rPr lang="zh-TW" altLang="en-US" sz="3400" b="1" dirty="0" smtClean="0">
                <a:solidFill>
                  <a:srgbClr val="1B4367"/>
                </a:solidFill>
                <a:cs typeface="+mn-ea"/>
                <a:sym typeface="+mn-lt"/>
              </a:rPr>
              <a:t>文獻探討</a:t>
            </a:r>
            <a:endParaRPr lang="zh-CN" altLang="en-US" sz="3400" b="1" dirty="0">
              <a:solidFill>
                <a:srgbClr val="1B4367"/>
              </a:solidFill>
              <a:cs typeface="+mn-ea"/>
              <a:sym typeface="+mn-lt"/>
            </a:endParaRPr>
          </a:p>
        </p:txBody>
      </p:sp>
      <p:sp>
        <p:nvSpPr>
          <p:cNvPr id="105" name="文本框 11"/>
          <p:cNvSpPr txBox="1"/>
          <p:nvPr/>
        </p:nvSpPr>
        <p:spPr>
          <a:xfrm>
            <a:off x="3713476" y="1575042"/>
            <a:ext cx="1732894" cy="838691"/>
          </a:xfrm>
          <a:prstGeom prst="rect">
            <a:avLst/>
          </a:prstGeom>
          <a:noFill/>
        </p:spPr>
        <p:txBody>
          <a:bodyPr wrap="square" lIns="68580" tIns="34290" rIns="68580" bIns="34290" rtlCol="0">
            <a:spAutoFit/>
          </a:bodyPr>
          <a:lstStyle/>
          <a:p>
            <a:pPr algn="ctr">
              <a:lnSpc>
                <a:spcPts val="3000"/>
              </a:lnSpc>
            </a:pPr>
            <a:r>
              <a:rPr lang="en-US" altLang="zh-CN" sz="5400" dirty="0" smtClean="0">
                <a:solidFill>
                  <a:schemeClr val="bg1"/>
                </a:solidFill>
                <a:cs typeface="+mn-ea"/>
                <a:sym typeface="+mn-lt"/>
              </a:rPr>
              <a:t>02</a:t>
            </a:r>
            <a:endParaRPr lang="zh-CN" altLang="en-US" sz="5400" dirty="0">
              <a:solidFill>
                <a:schemeClr val="bg1"/>
              </a:solidFill>
              <a:cs typeface="+mn-ea"/>
              <a:sym typeface="+mn-lt"/>
            </a:endParaRPr>
          </a:p>
          <a:p>
            <a:pPr algn="ctr">
              <a:lnSpc>
                <a:spcPts val="3000"/>
              </a:lnSpc>
            </a:pPr>
            <a:r>
              <a:rPr lang="en-US" altLang="zh-CN" sz="2400" dirty="0" smtClean="0">
                <a:solidFill>
                  <a:schemeClr val="bg1"/>
                </a:solidFill>
                <a:cs typeface="+mn-ea"/>
                <a:sym typeface="+mn-lt"/>
              </a:rPr>
              <a:t>PART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室內設計三維模型</a:t>
            </a:r>
            <a:endParaRPr lang="zh-CN" altLang="en-US" sz="2000" b="1" dirty="0">
              <a:solidFill>
                <a:srgbClr val="1B4367"/>
              </a:solidFill>
              <a:cs typeface="+mn-ea"/>
              <a:sym typeface="+mn-lt"/>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871788" y="1659804"/>
            <a:ext cx="8003988" cy="738664"/>
          </a:xfrm>
          <a:prstGeom prst="rect">
            <a:avLst/>
          </a:prstGeom>
        </p:spPr>
        <p:txBody>
          <a:bodyPr wrap="square">
            <a:spAutoFit/>
          </a:bodyPr>
          <a:lstStyle/>
          <a:p>
            <a:pPr marL="285750" indent="-285750">
              <a:buFont typeface="Wingdings" panose="05000000000000000000" pitchFamily="2" charset="2"/>
              <a:buChar char="Ø"/>
            </a:pPr>
            <a:r>
              <a:rPr lang="zh-TW" altLang="en-US" dirty="0">
                <a:latin typeface="+mn-ea"/>
                <a:cs typeface="Times New Roman" panose="02020603050405020304" pitchFamily="18" charset="0"/>
              </a:rPr>
              <a:t>冷翊</a:t>
            </a:r>
            <a:r>
              <a:rPr lang="en-US" altLang="zh-TW" dirty="0">
                <a:latin typeface="+mn-ea"/>
                <a:cs typeface="Times New Roman" panose="02020603050405020304" pitchFamily="18" charset="0"/>
              </a:rPr>
              <a:t>(2018</a:t>
            </a:r>
            <a:r>
              <a:rPr lang="en-US" altLang="zh-TW" dirty="0" smtClean="0">
                <a:latin typeface="+mn-ea"/>
                <a:cs typeface="Times New Roman" panose="02020603050405020304" pitchFamily="18" charset="0"/>
              </a:rPr>
              <a:t>)</a:t>
            </a:r>
            <a:r>
              <a:rPr lang="zh-TW" altLang="en-US" dirty="0" smtClean="0">
                <a:latin typeface="+mn-ea"/>
                <a:cs typeface="Times New Roman" panose="02020603050405020304" pitchFamily="18" charset="0"/>
              </a:rPr>
              <a:t>提到</a:t>
            </a:r>
            <a:r>
              <a:rPr lang="zh-TW" altLang="zh-TW" dirty="0" smtClean="0">
                <a:latin typeface="+mn-ea"/>
              </a:rPr>
              <a:t>三</a:t>
            </a:r>
            <a:r>
              <a:rPr lang="zh-TW" altLang="zh-TW" dirty="0">
                <a:latin typeface="+mn-ea"/>
              </a:rPr>
              <a:t>維模型為一個物體以三維的方式表現，通常使用電腦或其他影像裝置進行顯示，顯示的物體可以是現實的物體，也可以是虛構的東西。現今三維模型已運用於許多產業，例如醫療行業製作器官的模型、電子遊戲業用於虛擬場景等，室內設計業也不例外</a:t>
            </a:r>
            <a:endParaRPr lang="en-US" altLang="zh-TW" dirty="0">
              <a:latin typeface="+mn-ea"/>
            </a:endParaRPr>
          </a:p>
        </p:txBody>
      </p:sp>
      <p:sp>
        <p:nvSpPr>
          <p:cNvPr id="3" name="矩形 2"/>
          <p:cNvSpPr/>
          <p:nvPr/>
        </p:nvSpPr>
        <p:spPr>
          <a:xfrm>
            <a:off x="871788" y="2685931"/>
            <a:ext cx="8003988" cy="1169551"/>
          </a:xfrm>
          <a:prstGeom prst="rect">
            <a:avLst/>
          </a:prstGeom>
        </p:spPr>
        <p:txBody>
          <a:bodyPr wrap="square">
            <a:spAutoFit/>
          </a:bodyPr>
          <a:lstStyle/>
          <a:p>
            <a:pPr marL="285750" indent="-285750">
              <a:buFont typeface="Wingdings" panose="05000000000000000000" pitchFamily="2" charset="2"/>
              <a:buChar char="Ø"/>
              <a:defRPr/>
            </a:pPr>
            <a:r>
              <a:rPr lang="zh-TW" altLang="en-US" dirty="0" smtClean="0">
                <a:latin typeface="+mn-ea"/>
                <a:cs typeface="Times New Roman" panose="02020603050405020304" pitchFamily="18" charset="0"/>
              </a:rPr>
              <a:t>張峻偉</a:t>
            </a:r>
            <a:r>
              <a:rPr lang="en-US" altLang="zh-TW" dirty="0" smtClean="0">
                <a:latin typeface="+mn-ea"/>
                <a:cs typeface="Times New Roman" panose="02020603050405020304" pitchFamily="18" charset="0"/>
              </a:rPr>
              <a:t>(2019)</a:t>
            </a:r>
            <a:r>
              <a:rPr lang="zh-TW" altLang="en-US" dirty="0" smtClean="0">
                <a:latin typeface="+mn-ea"/>
              </a:rPr>
              <a:t>提到</a:t>
            </a:r>
            <a:r>
              <a:rPr lang="zh-TW" altLang="zh-TW" dirty="0" smtClean="0">
                <a:latin typeface="+mn-ea"/>
              </a:rPr>
              <a:t>三維模型能夠具有多個特徵，而三維模型主要以</a:t>
            </a:r>
            <a:r>
              <a:rPr lang="en-US" altLang="zh-TW" dirty="0" smtClean="0">
                <a:latin typeface="+mn-ea"/>
              </a:rPr>
              <a:t>3D</a:t>
            </a:r>
            <a:r>
              <a:rPr lang="zh-TW" altLang="zh-TW" dirty="0" smtClean="0">
                <a:latin typeface="+mn-ea"/>
              </a:rPr>
              <a:t>建模軟體來繪製，如</a:t>
            </a:r>
            <a:r>
              <a:rPr lang="en-US" altLang="zh-TW" dirty="0" err="1" smtClean="0">
                <a:latin typeface="+mn-ea"/>
              </a:rPr>
              <a:t>SketchUp</a:t>
            </a:r>
            <a:r>
              <a:rPr lang="en-US" altLang="zh-TW" dirty="0" smtClean="0">
                <a:latin typeface="+mn-ea"/>
              </a:rPr>
              <a:t>(SKP)</a:t>
            </a:r>
            <a:r>
              <a:rPr lang="zh-TW" altLang="zh-TW" dirty="0" smtClean="0">
                <a:latin typeface="+mn-ea"/>
              </a:rPr>
              <a:t>、</a:t>
            </a:r>
            <a:r>
              <a:rPr lang="en-US" altLang="zh-TW" dirty="0" smtClean="0">
                <a:latin typeface="+mn-ea"/>
              </a:rPr>
              <a:t>3ds Max</a:t>
            </a:r>
            <a:r>
              <a:rPr lang="zh-TW" altLang="zh-TW" dirty="0" smtClean="0">
                <a:latin typeface="+mn-ea"/>
              </a:rPr>
              <a:t>等</a:t>
            </a:r>
            <a:r>
              <a:rPr lang="zh-TW" altLang="en-US" dirty="0" smtClean="0">
                <a:latin typeface="+mn-ea"/>
              </a:rPr>
              <a:t>，</a:t>
            </a:r>
            <a:r>
              <a:rPr lang="zh-TW" altLang="zh-TW" dirty="0" smtClean="0">
                <a:latin typeface="+mn-ea"/>
              </a:rPr>
              <a:t>通常在建置完</a:t>
            </a:r>
            <a:r>
              <a:rPr lang="en-US" altLang="zh-TW" dirty="0" smtClean="0">
                <a:latin typeface="+mn-ea"/>
              </a:rPr>
              <a:t>3D</a:t>
            </a:r>
            <a:r>
              <a:rPr lang="zh-TW" altLang="zh-TW" dirty="0" smtClean="0">
                <a:latin typeface="+mn-ea"/>
              </a:rPr>
              <a:t>模型後會再經過一道渲染程序，將原先建置的三維模型透過渲染引擎渲染成更接近真實</a:t>
            </a:r>
            <a:r>
              <a:rPr lang="en-US" altLang="zh-TW" dirty="0" smtClean="0">
                <a:latin typeface="+mn-ea"/>
              </a:rPr>
              <a:t>3D</a:t>
            </a:r>
            <a:r>
              <a:rPr lang="zh-TW" altLang="zh-TW" dirty="0" smtClean="0">
                <a:latin typeface="+mn-ea"/>
              </a:rPr>
              <a:t>場景的圖片，稱為</a:t>
            </a:r>
            <a:r>
              <a:rPr lang="en-US" altLang="zh-TW" dirty="0" smtClean="0">
                <a:latin typeface="+mn-ea"/>
              </a:rPr>
              <a:t>3D</a:t>
            </a:r>
            <a:r>
              <a:rPr lang="zh-TW" altLang="zh-TW" dirty="0" smtClean="0">
                <a:latin typeface="+mn-ea"/>
              </a:rPr>
              <a:t>擬真</a:t>
            </a:r>
            <a:r>
              <a:rPr lang="zh-TW" altLang="zh-TW" dirty="0" smtClean="0">
                <a:latin typeface="+mn-ea"/>
              </a:rPr>
              <a:t>圖</a:t>
            </a:r>
            <a:r>
              <a:rPr lang="zh-TW" altLang="en-US" dirty="0" smtClean="0">
                <a:latin typeface="+mn-ea"/>
              </a:rPr>
              <a:t>，渲染軟體有</a:t>
            </a:r>
            <a:r>
              <a:rPr lang="en-US" altLang="zh-TW" dirty="0" smtClean="0">
                <a:latin typeface="+mn-ea"/>
              </a:rPr>
              <a:t>V-Ray</a:t>
            </a:r>
            <a:r>
              <a:rPr lang="zh-TW" altLang="en-US" dirty="0" smtClean="0">
                <a:latin typeface="+mn-ea"/>
              </a:rPr>
              <a:t>、</a:t>
            </a:r>
            <a:r>
              <a:rPr lang="en-US" altLang="zh-TW" dirty="0" err="1">
                <a:latin typeface="+mn-ea"/>
              </a:rPr>
              <a:t>E</a:t>
            </a:r>
            <a:r>
              <a:rPr lang="en-US" altLang="zh-TW" dirty="0" err="1" smtClean="0">
                <a:latin typeface="+mn-ea"/>
              </a:rPr>
              <a:t>nscape</a:t>
            </a:r>
            <a:r>
              <a:rPr lang="zh-TW" altLang="en-US" dirty="0" smtClean="0">
                <a:latin typeface="+mn-ea"/>
              </a:rPr>
              <a:t>等</a:t>
            </a:r>
            <a:r>
              <a:rPr lang="zh-TW" altLang="zh-TW" dirty="0" smtClean="0">
                <a:latin typeface="+mn-ea"/>
              </a:rPr>
              <a:t>。</a:t>
            </a:r>
            <a:r>
              <a:rPr lang="zh-TW" altLang="zh-TW" dirty="0" smtClean="0">
                <a:latin typeface="+mn-ea"/>
              </a:rPr>
              <a:t>渲染的過程能夠將模型進行著色，也能因應不同材質做調整，更能顯示出建築的紋理、光源等，使得照片更為真實。</a:t>
            </a:r>
            <a:endParaRPr lang="zh-TW" altLang="zh-TW" dirty="0">
              <a:latin typeface="+mn-ea"/>
            </a:endParaRPr>
          </a:p>
        </p:txBody>
      </p:sp>
    </p:spTree>
    <p:extLst>
      <p:ext uri="{BB962C8B-B14F-4D97-AF65-F5344CB8AC3E}">
        <p14:creationId xmlns:p14="http://schemas.microsoft.com/office/powerpoint/2010/main" val="2814069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卷積神經網路</a:t>
            </a:r>
            <a:r>
              <a:rPr lang="en-US" altLang="zh-TW" sz="2000" b="1" dirty="0">
                <a:solidFill>
                  <a:srgbClr val="1B4367"/>
                </a:solidFill>
                <a:cs typeface="+mn-ea"/>
                <a:sym typeface="+mn-lt"/>
              </a:rPr>
              <a:t>(Convolutional Neural Network)</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838180" y="1753255"/>
            <a:ext cx="7433313" cy="1600438"/>
          </a:xfrm>
          <a:prstGeom prst="rect">
            <a:avLst/>
          </a:prstGeom>
        </p:spPr>
        <p:txBody>
          <a:bodyPr wrap="square">
            <a:spAutoFit/>
          </a:bodyPr>
          <a:lstStyle/>
          <a:p>
            <a:pPr marL="285750" indent="-285750">
              <a:buFont typeface="Wingdings" panose="05000000000000000000" pitchFamily="2" charset="2"/>
              <a:buChar char="Ø"/>
            </a:pPr>
            <a:r>
              <a:rPr lang="zh-TW" altLang="en-US" dirty="0"/>
              <a:t>卷積是一種數學運算，可以對資料做特徵的萃取，增加資料的特徵，萃取出來</a:t>
            </a:r>
            <a:r>
              <a:rPr lang="zh-TW" altLang="en-US" dirty="0" smtClean="0"/>
              <a:t>的特徵</a:t>
            </a:r>
            <a:r>
              <a:rPr lang="zh-TW" altLang="en-US" dirty="0"/>
              <a:t>再傳送到下一層卷積做特徵</a:t>
            </a:r>
            <a:r>
              <a:rPr lang="zh-TW" altLang="en-US" dirty="0" smtClean="0"/>
              <a:t>萃取，通常對圖片的應用具有良好的效果</a:t>
            </a:r>
            <a:endParaRPr lang="en-US" altLang="zh-TW" dirty="0" smtClean="0"/>
          </a:p>
          <a:p>
            <a:pPr marL="285750" indent="-285750">
              <a:buFont typeface="Wingdings" panose="05000000000000000000" pitchFamily="2" charset="2"/>
              <a:buChar char="Ø"/>
            </a:pPr>
            <a:endParaRPr lang="en-US" altLang="zh-TW" dirty="0"/>
          </a:p>
          <a:p>
            <a:pPr marL="285750" indent="-285750">
              <a:buFont typeface="Wingdings" panose="05000000000000000000" pitchFamily="2" charset="2"/>
              <a:buChar char="Ø"/>
            </a:pPr>
            <a:r>
              <a:rPr lang="zh-TW" altLang="en-US" dirty="0"/>
              <a:t>卷</a:t>
            </a:r>
            <a:r>
              <a:rPr lang="zh-TW" altLang="en-US" dirty="0" smtClean="0"/>
              <a:t>積層</a:t>
            </a:r>
            <a:r>
              <a:rPr lang="en-US" altLang="zh-TW" dirty="0"/>
              <a:t> </a:t>
            </a:r>
            <a:r>
              <a:rPr lang="en-US" altLang="zh-TW" dirty="0" smtClean="0"/>
              <a:t>: </a:t>
            </a:r>
            <a:r>
              <a:rPr lang="zh-TW" altLang="en-US" dirty="0" smtClean="0"/>
              <a:t>用於增加特徵。包含一個卷積過濾器，為一個二維矩陣，會對圖片由左至右、由上到下進行掃描，對圖片進行像素乘法，加總其結果</a:t>
            </a:r>
            <a:endParaRPr lang="en-US" altLang="zh-TW" dirty="0" smtClean="0"/>
          </a:p>
          <a:p>
            <a:pPr marL="285750" indent="-285750">
              <a:buFont typeface="Wingdings" panose="05000000000000000000" pitchFamily="2" charset="2"/>
              <a:buChar char="Ø"/>
            </a:pPr>
            <a:endParaRPr lang="en-US" altLang="zh-TW" dirty="0" smtClean="0"/>
          </a:p>
          <a:p>
            <a:pPr marL="285750" indent="-285750">
              <a:buFont typeface="Wingdings" panose="05000000000000000000" pitchFamily="2" charset="2"/>
              <a:buChar char="Ø"/>
            </a:pPr>
            <a:r>
              <a:rPr lang="zh-TW" altLang="en-US" dirty="0"/>
              <a:t>池化</a:t>
            </a:r>
            <a:r>
              <a:rPr lang="zh-TW" altLang="en-US" dirty="0" smtClean="0"/>
              <a:t>層</a:t>
            </a:r>
            <a:r>
              <a:rPr lang="zh-TW" altLang="en-US" dirty="0"/>
              <a:t> </a:t>
            </a:r>
            <a:r>
              <a:rPr lang="en-US" altLang="zh-TW" dirty="0" smtClean="0"/>
              <a:t>:</a:t>
            </a:r>
            <a:r>
              <a:rPr lang="zh-TW" altLang="en-US" dirty="0" smtClean="0"/>
              <a:t> 降低圖片維</a:t>
            </a:r>
            <a:r>
              <a:rPr lang="zh-TW" altLang="en-US" dirty="0"/>
              <a:t>度。縮小圖片</a:t>
            </a:r>
            <a:r>
              <a:rPr lang="zh-TW" altLang="en-US" dirty="0" smtClean="0"/>
              <a:t>尺寸，降低計算耗能</a:t>
            </a:r>
            <a:endParaRPr lang="en-US" altLang="zh-TW" dirty="0"/>
          </a:p>
        </p:txBody>
      </p:sp>
    </p:spTree>
    <p:extLst>
      <p:ext uri="{BB962C8B-B14F-4D97-AF65-F5344CB8AC3E}">
        <p14:creationId xmlns:p14="http://schemas.microsoft.com/office/powerpoint/2010/main" val="26988530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3200340"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生成對抗網路</a:t>
            </a:r>
            <a:endParaRPr lang="zh-CN" altLang="en-US" sz="2000" b="1" dirty="0">
              <a:solidFill>
                <a:srgbClr val="1B4367"/>
              </a:solidFill>
              <a:cs typeface="+mn-ea"/>
              <a:sym typeface="+mn-lt"/>
            </a:endParaRPr>
          </a:p>
        </p:txBody>
      </p:sp>
      <p:sp>
        <p:nvSpPr>
          <p:cNvPr id="20494" name="TextBox 13"/>
          <p:cNvSpPr txBox="1"/>
          <p:nvPr/>
        </p:nvSpPr>
        <p:spPr>
          <a:xfrm>
            <a:off x="871788" y="1824167"/>
            <a:ext cx="4027383" cy="1292662"/>
          </a:xfrm>
          <a:prstGeom prst="rect">
            <a:avLst/>
          </a:prstGeom>
          <a:noFill/>
          <a:ln w="9525">
            <a:noFill/>
            <a:miter/>
          </a:ln>
        </p:spPr>
        <p:txBody>
          <a:bodyPr wrap="square" lIns="0" tIns="0" rIns="0" bIns="0">
            <a:spAutoFit/>
          </a:bodyPr>
          <a:lstStyle/>
          <a:p>
            <a:r>
              <a:rPr lang="zh-TW" altLang="en-US" dirty="0" smtClean="0">
                <a:latin typeface="+mn-ea"/>
              </a:rPr>
              <a:t>由 </a:t>
            </a:r>
            <a:r>
              <a:rPr lang="en-US" altLang="zh-TW" dirty="0">
                <a:latin typeface="+mn-ea"/>
              </a:rPr>
              <a:t>Ian </a:t>
            </a:r>
            <a:r>
              <a:rPr lang="en-US" altLang="zh-TW" dirty="0" err="1" smtClean="0">
                <a:latin typeface="+mn-ea"/>
              </a:rPr>
              <a:t>Goodfellow</a:t>
            </a:r>
            <a:r>
              <a:rPr lang="en-US" altLang="zh-TW" dirty="0" smtClean="0">
                <a:latin typeface="+mn-ea"/>
              </a:rPr>
              <a:t>(2014)</a:t>
            </a:r>
            <a:r>
              <a:rPr lang="zh-TW" altLang="en-US" dirty="0" smtClean="0">
                <a:latin typeface="+mn-ea"/>
              </a:rPr>
              <a:t>所提出</a:t>
            </a:r>
            <a:endParaRPr lang="en-US" altLang="zh-TW" dirty="0" smtClean="0">
              <a:latin typeface="+mn-ea"/>
            </a:endParaRPr>
          </a:p>
          <a:p>
            <a:r>
              <a:rPr lang="zh-TW" altLang="en-US" dirty="0" smtClean="0">
                <a:latin typeface="+mn-ea"/>
              </a:rPr>
              <a:t>簡稱</a:t>
            </a:r>
            <a:r>
              <a:rPr lang="en-US" altLang="zh-TW" b="1" dirty="0" smtClean="0">
                <a:latin typeface="+mn-ea"/>
              </a:rPr>
              <a:t>GAN</a:t>
            </a:r>
            <a:r>
              <a:rPr lang="en-US" altLang="zh-TW" dirty="0" smtClean="0">
                <a:latin typeface="+mn-ea"/>
              </a:rPr>
              <a:t>(Generative </a:t>
            </a:r>
            <a:r>
              <a:rPr lang="en-US" altLang="zh-TW" dirty="0">
                <a:latin typeface="+mn-ea"/>
              </a:rPr>
              <a:t>Adversarial </a:t>
            </a:r>
            <a:r>
              <a:rPr lang="en-US" altLang="zh-TW" dirty="0" smtClean="0">
                <a:latin typeface="+mn-ea"/>
              </a:rPr>
              <a:t>Network)</a:t>
            </a:r>
          </a:p>
          <a:p>
            <a:endParaRPr lang="en-US" altLang="zh-TW" dirty="0" smtClean="0">
              <a:latin typeface="+mn-ea"/>
            </a:endParaRPr>
          </a:p>
          <a:p>
            <a:r>
              <a:rPr lang="zh-TW" altLang="en-US" dirty="0" smtClean="0">
                <a:latin typeface="+mn-ea"/>
              </a:rPr>
              <a:t>基本架構</a:t>
            </a:r>
            <a:r>
              <a:rPr lang="en-US" altLang="zh-TW" dirty="0" smtClean="0">
                <a:latin typeface="+mn-ea"/>
              </a:rPr>
              <a:t>:</a:t>
            </a:r>
          </a:p>
          <a:p>
            <a:r>
              <a:rPr lang="zh-TW" altLang="en-US" dirty="0" smtClean="0">
                <a:latin typeface="+mn-ea"/>
              </a:rPr>
              <a:t>生成器</a:t>
            </a:r>
            <a:r>
              <a:rPr lang="en-US" altLang="zh-TW" dirty="0" smtClean="0">
                <a:latin typeface="+mn-ea"/>
              </a:rPr>
              <a:t>(Generator)</a:t>
            </a:r>
          </a:p>
          <a:p>
            <a:r>
              <a:rPr lang="zh-TW" altLang="en-US" dirty="0" smtClean="0">
                <a:latin typeface="+mn-ea"/>
              </a:rPr>
              <a:t>判別器</a:t>
            </a:r>
            <a:r>
              <a:rPr lang="en-US" altLang="zh-TW" dirty="0" smtClean="0">
                <a:latin typeface="+mn-ea"/>
              </a:rPr>
              <a:t>(Discriminator)</a:t>
            </a:r>
            <a:endParaRPr lang="zh-TW" altLang="zh-TW" dirty="0">
              <a:latin typeface="+mn-ea"/>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6814" y="1523039"/>
            <a:ext cx="2428875" cy="2533650"/>
          </a:xfrm>
          <a:prstGeom prst="rect">
            <a:avLst/>
          </a:prstGeom>
        </p:spPr>
      </p:pic>
    </p:spTree>
    <p:extLst>
      <p:ext uri="{BB962C8B-B14F-4D97-AF65-F5344CB8AC3E}">
        <p14:creationId xmlns:p14="http://schemas.microsoft.com/office/powerpoint/2010/main" val="2021300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生成器</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5" name="TextBox 13"/>
          <p:cNvSpPr txBox="1"/>
          <p:nvPr/>
        </p:nvSpPr>
        <p:spPr>
          <a:xfrm>
            <a:off x="1014607" y="1715061"/>
            <a:ext cx="7162740" cy="861774"/>
          </a:xfrm>
          <a:prstGeom prst="rect">
            <a:avLst/>
          </a:prstGeom>
          <a:noFill/>
          <a:ln w="9525">
            <a:noFill/>
            <a:miter/>
          </a:ln>
        </p:spPr>
        <p:txBody>
          <a:bodyPr wrap="square" lIns="0" tIns="0" rIns="0" bIns="0">
            <a:spAutoFit/>
          </a:bodyPr>
          <a:lstStyle/>
          <a:p>
            <a:pPr marL="285750" indent="-285750">
              <a:buFont typeface="Wingdings" panose="05000000000000000000" pitchFamily="2" charset="2"/>
              <a:buChar char="Ø"/>
            </a:pPr>
            <a:r>
              <a:rPr lang="zh-TW" altLang="zh-TW" dirty="0"/>
              <a:t>生成器由潛在空間取樣隨機數列</a:t>
            </a:r>
            <a:r>
              <a:rPr lang="en-US" altLang="zh-TW" dirty="0"/>
              <a:t>z</a:t>
            </a:r>
            <a:r>
              <a:rPr lang="zh-TW" altLang="zh-TW" dirty="0"/>
              <a:t>做為第一次的輸入接著生成圖片，再將生成出來的圖片輸入到判別</a:t>
            </a:r>
            <a:r>
              <a:rPr lang="zh-TW" altLang="zh-TW" dirty="0" smtClean="0"/>
              <a:t>器</a:t>
            </a:r>
            <a:endParaRPr lang="en-US" altLang="zh-TW" dirty="0"/>
          </a:p>
          <a:p>
            <a:pPr marL="285750" indent="-285750">
              <a:buFont typeface="Wingdings" panose="05000000000000000000" pitchFamily="2" charset="2"/>
              <a:buChar char="Ø"/>
            </a:pPr>
            <a:endParaRPr lang="en-US" altLang="zh-TW" dirty="0" smtClean="0"/>
          </a:p>
          <a:p>
            <a:pPr marL="285750" indent="-285750">
              <a:buFont typeface="Wingdings" panose="05000000000000000000" pitchFamily="2" charset="2"/>
              <a:buChar char="Ø"/>
            </a:pPr>
            <a:r>
              <a:rPr lang="zh-TW" altLang="en-US" dirty="0"/>
              <a:t>生成</a:t>
            </a:r>
            <a:r>
              <a:rPr lang="zh-TW" altLang="en-US" dirty="0" smtClean="0"/>
              <a:t>器使用自動編碼器</a:t>
            </a:r>
            <a:r>
              <a:rPr lang="en-US" altLang="zh-TW" dirty="0" smtClean="0"/>
              <a:t>(</a:t>
            </a:r>
            <a:r>
              <a:rPr lang="en-US" altLang="zh-TW" dirty="0" err="1"/>
              <a:t>Autoencoder</a:t>
            </a:r>
            <a:r>
              <a:rPr lang="en-US" altLang="zh-TW" dirty="0" smtClean="0"/>
              <a:t>)</a:t>
            </a:r>
            <a:endParaRPr lang="zh-TW" altLang="zh-TW" dirty="0"/>
          </a:p>
        </p:txBody>
      </p:sp>
    </p:spTree>
    <p:extLst>
      <p:ext uri="{BB962C8B-B14F-4D97-AF65-F5344CB8AC3E}">
        <p14:creationId xmlns:p14="http://schemas.microsoft.com/office/powerpoint/2010/main" val="32504062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自動編碼器</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5" name="TextBox 13"/>
          <p:cNvSpPr txBox="1"/>
          <p:nvPr/>
        </p:nvSpPr>
        <p:spPr>
          <a:xfrm>
            <a:off x="1014607" y="1715061"/>
            <a:ext cx="7162740" cy="1077218"/>
          </a:xfrm>
          <a:prstGeom prst="rect">
            <a:avLst/>
          </a:prstGeom>
          <a:noFill/>
          <a:ln w="9525">
            <a:noFill/>
            <a:miter/>
          </a:ln>
        </p:spPr>
        <p:txBody>
          <a:bodyPr wrap="square" lIns="0" tIns="0" rIns="0" bIns="0">
            <a:spAutoFit/>
          </a:bodyPr>
          <a:lstStyle/>
          <a:p>
            <a:pPr marL="285750" indent="-285750">
              <a:buFont typeface="Wingdings" panose="05000000000000000000" pitchFamily="2" charset="2"/>
              <a:buChar char="Ø"/>
            </a:pPr>
            <a:r>
              <a:rPr lang="zh-TW" altLang="zh-TW" dirty="0"/>
              <a:t>由編碼器</a:t>
            </a:r>
            <a:r>
              <a:rPr lang="en-US" altLang="zh-TW" dirty="0"/>
              <a:t>(encoder)</a:t>
            </a:r>
            <a:r>
              <a:rPr lang="zh-TW" altLang="zh-TW" dirty="0"/>
              <a:t>與解碼器</a:t>
            </a:r>
            <a:r>
              <a:rPr lang="en-US" altLang="zh-TW" dirty="0"/>
              <a:t>(decoder)</a:t>
            </a:r>
            <a:r>
              <a:rPr lang="zh-TW" altLang="zh-TW" dirty="0"/>
              <a:t>所</a:t>
            </a:r>
            <a:r>
              <a:rPr lang="zh-TW" altLang="zh-TW" dirty="0" smtClean="0"/>
              <a:t>組成</a:t>
            </a:r>
            <a:endParaRPr lang="en-US" altLang="zh-TW" dirty="0" smtClean="0"/>
          </a:p>
          <a:p>
            <a:pPr marL="285750" indent="-285750">
              <a:buFont typeface="Wingdings" panose="05000000000000000000" pitchFamily="2" charset="2"/>
              <a:buChar char="Ø"/>
            </a:pPr>
            <a:endParaRPr lang="en-US" altLang="zh-TW" dirty="0"/>
          </a:p>
          <a:p>
            <a:pPr marL="285750" indent="-285750">
              <a:buFont typeface="Wingdings" panose="05000000000000000000" pitchFamily="2" charset="2"/>
              <a:buChar char="Ø"/>
            </a:pPr>
            <a:r>
              <a:rPr lang="zh-TW" altLang="en-US" dirty="0" smtClean="0"/>
              <a:t>編碼器</a:t>
            </a:r>
            <a:r>
              <a:rPr lang="en-US" altLang="zh-TW" dirty="0" smtClean="0"/>
              <a:t>:</a:t>
            </a:r>
            <a:r>
              <a:rPr lang="zh-TW" altLang="en-US" dirty="0" smtClean="0"/>
              <a:t>將高維資料壓縮為低維資料</a:t>
            </a:r>
            <a:endParaRPr lang="en-US" altLang="zh-TW" dirty="0" smtClean="0"/>
          </a:p>
          <a:p>
            <a:pPr marL="285750" indent="-285750">
              <a:buFont typeface="Wingdings" panose="05000000000000000000" pitchFamily="2" charset="2"/>
              <a:buChar char="Ø"/>
            </a:pPr>
            <a:endParaRPr lang="en-US" altLang="zh-TW" dirty="0"/>
          </a:p>
          <a:p>
            <a:pPr marL="285750" indent="-285750">
              <a:buFont typeface="Wingdings" panose="05000000000000000000" pitchFamily="2" charset="2"/>
              <a:buChar char="Ø"/>
            </a:pPr>
            <a:r>
              <a:rPr lang="zh-TW" altLang="en-US" dirty="0" smtClean="0"/>
              <a:t>解碼器</a:t>
            </a:r>
            <a:r>
              <a:rPr lang="en-US" altLang="zh-TW" dirty="0" smtClean="0"/>
              <a:t>:</a:t>
            </a:r>
            <a:r>
              <a:rPr lang="zh-TW" altLang="en-US" dirty="0" smtClean="0"/>
              <a:t>將低維度資料解壓縮回原始維度</a:t>
            </a:r>
            <a:endParaRPr lang="zh-TW" altLang="zh-TW" dirty="0"/>
          </a:p>
        </p:txBody>
      </p:sp>
      <p:pic>
        <p:nvPicPr>
          <p:cNvPr id="7" name="圖片 6" descr="C:\Users\a0938\AppData\Local\Microsoft\Windows\INetCache\Content.Word\autoencoder.png"/>
          <p:cNvPicPr/>
          <p:nvPr/>
        </p:nvPicPr>
        <p:blipFill>
          <a:blip r:embed="rId3">
            <a:extLst>
              <a:ext uri="{28A0092B-C50C-407E-A947-70E740481C1C}">
                <a14:useLocalDpi xmlns:a14="http://schemas.microsoft.com/office/drawing/2010/main" val="0"/>
              </a:ext>
            </a:extLst>
          </a:blip>
          <a:srcRect/>
          <a:stretch>
            <a:fillRect/>
          </a:stretch>
        </p:blipFill>
        <p:spPr bwMode="auto">
          <a:xfrm>
            <a:off x="4706223" y="2357306"/>
            <a:ext cx="4394641" cy="2080470"/>
          </a:xfrm>
          <a:prstGeom prst="rect">
            <a:avLst/>
          </a:prstGeom>
          <a:noFill/>
          <a:ln>
            <a:noFill/>
          </a:ln>
        </p:spPr>
      </p:pic>
      <p:sp>
        <p:nvSpPr>
          <p:cNvPr id="2" name="文字方塊 1"/>
          <p:cNvSpPr txBox="1"/>
          <p:nvPr/>
        </p:nvSpPr>
        <p:spPr>
          <a:xfrm>
            <a:off x="5832758" y="4518559"/>
            <a:ext cx="2031325" cy="276999"/>
          </a:xfrm>
          <a:prstGeom prst="rect">
            <a:avLst/>
          </a:prstGeom>
          <a:noFill/>
        </p:spPr>
        <p:txBody>
          <a:bodyPr wrap="none" rtlCol="0">
            <a:spAutoFit/>
          </a:bodyPr>
          <a:lstStyle/>
          <a:p>
            <a:r>
              <a:rPr lang="zh-TW" altLang="en-US" sz="1200" dirty="0" smtClean="0">
                <a:latin typeface="微軟正黑體" panose="020B0604030504040204" pitchFamily="34" charset="-120"/>
                <a:ea typeface="微軟正黑體" panose="020B0604030504040204" pitchFamily="34" charset="-120"/>
              </a:rPr>
              <a:t>圖為自動編碼器簡易架構圖</a:t>
            </a:r>
            <a:endParaRPr lang="zh-TW" altLang="en-US" sz="1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49438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判別器</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5" name="TextBox 13"/>
          <p:cNvSpPr txBox="1"/>
          <p:nvPr/>
        </p:nvSpPr>
        <p:spPr>
          <a:xfrm>
            <a:off x="1014607" y="1715061"/>
            <a:ext cx="7162740" cy="1077218"/>
          </a:xfrm>
          <a:prstGeom prst="rect">
            <a:avLst/>
          </a:prstGeom>
          <a:noFill/>
          <a:ln w="9525">
            <a:noFill/>
            <a:miter/>
          </a:ln>
        </p:spPr>
        <p:txBody>
          <a:bodyPr wrap="square" lIns="0" tIns="0" rIns="0" bIns="0">
            <a:spAutoFit/>
          </a:bodyPr>
          <a:lstStyle/>
          <a:p>
            <a:pPr marL="285750" indent="-285750">
              <a:buFont typeface="Wingdings" panose="05000000000000000000" pitchFamily="2" charset="2"/>
              <a:buChar char="Ø"/>
            </a:pPr>
            <a:r>
              <a:rPr lang="zh-TW" altLang="en-US" dirty="0" smtClean="0"/>
              <a:t>為一個任意的神經網路，對於圖片的判別通常使用</a:t>
            </a:r>
            <a:r>
              <a:rPr lang="zh-TW" altLang="en-US" dirty="0"/>
              <a:t>卷</a:t>
            </a:r>
            <a:r>
              <a:rPr lang="zh-TW" altLang="en-US" dirty="0" smtClean="0"/>
              <a:t>積神經網路</a:t>
            </a:r>
            <a:r>
              <a:rPr lang="en-US" altLang="zh-TW" dirty="0" smtClean="0"/>
              <a:t>(CNN)</a:t>
            </a:r>
          </a:p>
          <a:p>
            <a:pPr marL="285750" indent="-285750">
              <a:buFont typeface="Wingdings" panose="05000000000000000000" pitchFamily="2" charset="2"/>
              <a:buChar char="Ø"/>
            </a:pPr>
            <a:endParaRPr lang="en-US" altLang="zh-TW" dirty="0"/>
          </a:p>
          <a:p>
            <a:pPr marL="285750" indent="-285750">
              <a:buFont typeface="Wingdings" panose="05000000000000000000" pitchFamily="2" charset="2"/>
              <a:buChar char="Ø"/>
            </a:pPr>
            <a:r>
              <a:rPr lang="zh-TW" altLang="zh-TW" dirty="0" smtClean="0"/>
              <a:t>判別</a:t>
            </a:r>
            <a:r>
              <a:rPr lang="zh-TW" altLang="zh-TW" dirty="0"/>
              <a:t>器會回傳一個</a:t>
            </a:r>
            <a:r>
              <a:rPr lang="zh-TW" altLang="zh-TW" dirty="0" smtClean="0"/>
              <a:t>分數給</a:t>
            </a:r>
            <a:r>
              <a:rPr lang="zh-TW" altLang="zh-TW" dirty="0"/>
              <a:t>生成器，分數越大代表輸入的假圖片越接近真實的照片，生成器接收到分數之後調整參數繼續改良生成圖片，再輸入至判別器回傳</a:t>
            </a:r>
            <a:r>
              <a:rPr lang="zh-TW" altLang="zh-TW" dirty="0" smtClean="0"/>
              <a:t>結果</a:t>
            </a:r>
            <a:endParaRPr lang="en-US" altLang="zh-TW" dirty="0" smtClean="0"/>
          </a:p>
          <a:p>
            <a:pPr marL="285750" indent="-285750">
              <a:buFont typeface="Wingdings" panose="05000000000000000000" pitchFamily="2" charset="2"/>
              <a:buChar char="Ø"/>
            </a:pPr>
            <a:endParaRPr lang="en-US" altLang="zh-TW" dirty="0" smtClean="0"/>
          </a:p>
        </p:txBody>
      </p:sp>
      <p:pic>
        <p:nvPicPr>
          <p:cNvPr id="1026" name="Picture 2" descr="G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478" y="2946167"/>
            <a:ext cx="3115994" cy="1960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字方塊 2"/>
          <p:cNvSpPr txBox="1"/>
          <p:nvPr/>
        </p:nvSpPr>
        <p:spPr>
          <a:xfrm>
            <a:off x="4035105" y="4598451"/>
            <a:ext cx="2185214" cy="276999"/>
          </a:xfrm>
          <a:prstGeom prst="rect">
            <a:avLst/>
          </a:prstGeom>
          <a:noFill/>
        </p:spPr>
        <p:txBody>
          <a:bodyPr wrap="none" rtlCol="0">
            <a:spAutoFit/>
          </a:bodyPr>
          <a:lstStyle/>
          <a:p>
            <a:r>
              <a:rPr lang="zh-TW" altLang="en-US" sz="1200" dirty="0" smtClean="0">
                <a:latin typeface="微軟正黑體" panose="020B0604030504040204" pitchFamily="34" charset="-120"/>
                <a:ea typeface="微軟正黑體" panose="020B0604030504040204" pitchFamily="34" charset="-120"/>
              </a:rPr>
              <a:t>圖為生成對抗網路簡易架構圖</a:t>
            </a:r>
            <a:endParaRPr lang="zh-TW" altLang="en-US" sz="1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997070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5645032" y="608440"/>
            <a:ext cx="2214693" cy="391597"/>
          </a:xfrm>
          <a:prstGeom prst="roundRect">
            <a:avLst/>
          </a:prstGeom>
          <a:solidFill>
            <a:srgbClr val="1B4367"/>
          </a:solidFill>
        </p:spPr>
        <p:txBody>
          <a:bodyPr wrap="square" rtlCol="0">
            <a:spAutoFit/>
          </a:bodyPr>
          <a:lstStyle/>
          <a:p>
            <a:r>
              <a:rPr lang="zh-TW" altLang="en-US" sz="1700" dirty="0" smtClean="0">
                <a:solidFill>
                  <a:schemeClr val="bg1"/>
                </a:solidFill>
                <a:cs typeface="+mn-ea"/>
                <a:sym typeface="+mn-lt"/>
              </a:rPr>
              <a:t>緒論</a:t>
            </a:r>
            <a:endParaRPr lang="zh-CN" altLang="en-US" sz="1700" dirty="0">
              <a:solidFill>
                <a:schemeClr val="bg1"/>
              </a:solidFill>
              <a:cs typeface="+mn-ea"/>
              <a:sym typeface="+mn-lt"/>
            </a:endParaRPr>
          </a:p>
        </p:txBody>
      </p:sp>
      <p:grpSp>
        <p:nvGrpSpPr>
          <p:cNvPr id="2" name="组合 1"/>
          <p:cNvGrpSpPr/>
          <p:nvPr/>
        </p:nvGrpSpPr>
        <p:grpSpPr>
          <a:xfrm>
            <a:off x="5135755" y="588626"/>
            <a:ext cx="478533" cy="393570"/>
            <a:chOff x="5640108" y="966369"/>
            <a:chExt cx="476097" cy="391567"/>
          </a:xfrm>
        </p:grpSpPr>
        <p:sp>
          <p:nvSpPr>
            <p:cNvPr id="25" name="椭圆 24"/>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6"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a:solidFill>
                    <a:schemeClr val="bg1"/>
                  </a:solidFill>
                  <a:cs typeface="+mn-ea"/>
                  <a:sym typeface="+mn-lt"/>
                </a:rPr>
                <a:t>01</a:t>
              </a:r>
            </a:p>
          </p:txBody>
        </p:sp>
      </p:grpSp>
      <p:sp>
        <p:nvSpPr>
          <p:cNvPr id="33" name="文本框 32"/>
          <p:cNvSpPr txBox="1"/>
          <p:nvPr/>
        </p:nvSpPr>
        <p:spPr>
          <a:xfrm>
            <a:off x="2866491" y="2012712"/>
            <a:ext cx="2147298" cy="769441"/>
          </a:xfrm>
          <a:prstGeom prst="rect">
            <a:avLst/>
          </a:prstGeom>
          <a:noFill/>
        </p:spPr>
        <p:txBody>
          <a:bodyPr vert="horz" wrap="square" rtlCol="0">
            <a:spAutoFit/>
          </a:bodyPr>
          <a:lstStyle/>
          <a:p>
            <a:r>
              <a:rPr lang="zh-CN" altLang="en-US" sz="4400" b="1" spc="-225" dirty="0">
                <a:solidFill>
                  <a:srgbClr val="1B4367"/>
                </a:solidFill>
                <a:cs typeface="+mn-ea"/>
                <a:sym typeface="+mn-lt"/>
              </a:rPr>
              <a:t>目 </a:t>
            </a:r>
            <a:r>
              <a:rPr lang="zh-TW" altLang="en-US" sz="4400" b="1" spc="-225" dirty="0" smtClean="0">
                <a:solidFill>
                  <a:srgbClr val="1B4367"/>
                </a:solidFill>
                <a:cs typeface="+mn-ea"/>
                <a:sym typeface="+mn-lt"/>
              </a:rPr>
              <a:t>錄</a:t>
            </a:r>
            <a:endParaRPr lang="zh-CN" altLang="en-US" sz="4400" b="1" spc="-225" dirty="0">
              <a:solidFill>
                <a:srgbClr val="1B4367"/>
              </a:solidFill>
              <a:cs typeface="+mn-ea"/>
              <a:sym typeface="+mn-lt"/>
            </a:endParaRPr>
          </a:p>
        </p:txBody>
      </p:sp>
      <p:sp>
        <p:nvSpPr>
          <p:cNvPr id="3" name="文本框 2"/>
          <p:cNvSpPr txBox="1"/>
          <p:nvPr/>
        </p:nvSpPr>
        <p:spPr>
          <a:xfrm>
            <a:off x="2866491" y="2643910"/>
            <a:ext cx="2113154" cy="461665"/>
          </a:xfrm>
          <a:prstGeom prst="rect">
            <a:avLst/>
          </a:prstGeom>
          <a:noFill/>
        </p:spPr>
        <p:txBody>
          <a:bodyPr vert="horz" wrap="square" rtlCol="0">
            <a:spAutoFit/>
          </a:bodyPr>
          <a:lstStyle/>
          <a:p>
            <a:r>
              <a:rPr lang="en-US" altLang="zh-CN" sz="2400" b="1" dirty="0">
                <a:solidFill>
                  <a:srgbClr val="1B4367"/>
                </a:solidFill>
                <a:cs typeface="+mn-ea"/>
                <a:sym typeface="+mn-lt"/>
              </a:rPr>
              <a:t>CONTENTS</a:t>
            </a:r>
          </a:p>
        </p:txBody>
      </p:sp>
      <p:sp>
        <p:nvSpPr>
          <p:cNvPr id="79" name="文本框 10"/>
          <p:cNvSpPr txBox="1"/>
          <p:nvPr/>
        </p:nvSpPr>
        <p:spPr>
          <a:xfrm>
            <a:off x="5645032" y="1325984"/>
            <a:ext cx="2214693" cy="391597"/>
          </a:xfrm>
          <a:prstGeom prst="roundRect">
            <a:avLst/>
          </a:prstGeom>
          <a:solidFill>
            <a:srgbClr val="1B4367"/>
          </a:solidFill>
        </p:spPr>
        <p:txBody>
          <a:bodyPr wrap="square" rtlCol="0">
            <a:spAutoFit/>
          </a:bodyPr>
          <a:lstStyle/>
          <a:p>
            <a:r>
              <a:rPr lang="zh-TW" altLang="en-US" sz="1700" dirty="0" smtClean="0">
                <a:solidFill>
                  <a:schemeClr val="bg1"/>
                </a:solidFill>
                <a:cs typeface="+mn-ea"/>
                <a:sym typeface="+mn-lt"/>
              </a:rPr>
              <a:t>文獻探討</a:t>
            </a:r>
            <a:endParaRPr lang="zh-CN" altLang="en-US" sz="1700" dirty="0">
              <a:solidFill>
                <a:schemeClr val="bg1"/>
              </a:solidFill>
              <a:cs typeface="+mn-ea"/>
              <a:sym typeface="+mn-lt"/>
            </a:endParaRPr>
          </a:p>
        </p:txBody>
      </p:sp>
      <p:grpSp>
        <p:nvGrpSpPr>
          <p:cNvPr id="80" name="组合 79"/>
          <p:cNvGrpSpPr/>
          <p:nvPr/>
        </p:nvGrpSpPr>
        <p:grpSpPr>
          <a:xfrm>
            <a:off x="5135755" y="1306170"/>
            <a:ext cx="478533" cy="393570"/>
            <a:chOff x="5640108" y="966369"/>
            <a:chExt cx="476097" cy="391567"/>
          </a:xfrm>
        </p:grpSpPr>
        <p:sp>
          <p:nvSpPr>
            <p:cNvPr id="81" name="椭圆 80"/>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2"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smtClean="0">
                  <a:solidFill>
                    <a:schemeClr val="bg1"/>
                  </a:solidFill>
                  <a:cs typeface="+mn-ea"/>
                  <a:sym typeface="+mn-lt"/>
                </a:rPr>
                <a:t>02</a:t>
              </a:r>
              <a:endParaRPr lang="en-US" altLang="zh-CN" sz="1800" dirty="0">
                <a:solidFill>
                  <a:schemeClr val="bg1"/>
                </a:solidFill>
                <a:cs typeface="+mn-ea"/>
                <a:sym typeface="+mn-lt"/>
              </a:endParaRPr>
            </a:p>
          </p:txBody>
        </p:sp>
      </p:grpSp>
      <p:sp>
        <p:nvSpPr>
          <p:cNvPr id="83" name="文本框 10"/>
          <p:cNvSpPr txBox="1"/>
          <p:nvPr/>
        </p:nvSpPr>
        <p:spPr>
          <a:xfrm>
            <a:off x="5645032" y="2043528"/>
            <a:ext cx="2214693" cy="391597"/>
          </a:xfrm>
          <a:prstGeom prst="roundRect">
            <a:avLst/>
          </a:prstGeom>
          <a:solidFill>
            <a:srgbClr val="1B4367"/>
          </a:solidFill>
        </p:spPr>
        <p:txBody>
          <a:bodyPr wrap="square" rtlCol="0">
            <a:spAutoFit/>
          </a:bodyPr>
          <a:lstStyle/>
          <a:p>
            <a:r>
              <a:rPr lang="zh-TW" altLang="en-US" sz="1700" dirty="0">
                <a:solidFill>
                  <a:schemeClr val="bg1"/>
                </a:solidFill>
                <a:cs typeface="+mn-ea"/>
                <a:sym typeface="+mn-lt"/>
              </a:rPr>
              <a:t>研究方法</a:t>
            </a:r>
            <a:endParaRPr lang="zh-CN" altLang="en-US" sz="1700" dirty="0">
              <a:solidFill>
                <a:schemeClr val="bg1"/>
              </a:solidFill>
              <a:cs typeface="+mn-ea"/>
              <a:sym typeface="+mn-lt"/>
            </a:endParaRPr>
          </a:p>
        </p:txBody>
      </p:sp>
      <p:grpSp>
        <p:nvGrpSpPr>
          <p:cNvPr id="84" name="组合 83"/>
          <p:cNvGrpSpPr/>
          <p:nvPr/>
        </p:nvGrpSpPr>
        <p:grpSpPr>
          <a:xfrm>
            <a:off x="5135755" y="2023714"/>
            <a:ext cx="478533" cy="393570"/>
            <a:chOff x="5640108" y="966369"/>
            <a:chExt cx="476097" cy="391567"/>
          </a:xfrm>
        </p:grpSpPr>
        <p:sp>
          <p:nvSpPr>
            <p:cNvPr id="85" name="椭圆 84"/>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6"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smtClean="0">
                  <a:solidFill>
                    <a:schemeClr val="bg1"/>
                  </a:solidFill>
                  <a:cs typeface="+mn-ea"/>
                  <a:sym typeface="+mn-lt"/>
                </a:rPr>
                <a:t>03</a:t>
              </a:r>
              <a:endParaRPr lang="en-US" altLang="zh-CN" sz="1800" dirty="0">
                <a:solidFill>
                  <a:schemeClr val="bg1"/>
                </a:solidFill>
                <a:cs typeface="+mn-ea"/>
                <a:sym typeface="+mn-lt"/>
              </a:endParaRPr>
            </a:p>
          </p:txBody>
        </p:sp>
      </p:grpSp>
      <p:sp>
        <p:nvSpPr>
          <p:cNvPr id="4" name="燕尾形 3"/>
          <p:cNvSpPr/>
          <p:nvPr/>
        </p:nvSpPr>
        <p:spPr>
          <a:xfrm>
            <a:off x="4284324" y="2183489"/>
            <a:ext cx="256853" cy="448435"/>
          </a:xfrm>
          <a:prstGeom prst="chevron">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10"/>
          <p:cNvSpPr txBox="1"/>
          <p:nvPr/>
        </p:nvSpPr>
        <p:spPr>
          <a:xfrm>
            <a:off x="5678549" y="2761072"/>
            <a:ext cx="2214693" cy="391597"/>
          </a:xfrm>
          <a:prstGeom prst="roundRect">
            <a:avLst/>
          </a:prstGeom>
          <a:solidFill>
            <a:srgbClr val="1B4367"/>
          </a:solidFill>
        </p:spPr>
        <p:txBody>
          <a:bodyPr wrap="square" rtlCol="0">
            <a:spAutoFit/>
          </a:bodyPr>
          <a:lstStyle/>
          <a:p>
            <a:r>
              <a:rPr lang="zh-TW" altLang="en-US" sz="1700" dirty="0" smtClean="0">
                <a:solidFill>
                  <a:schemeClr val="bg1"/>
                </a:solidFill>
                <a:cs typeface="+mn-ea"/>
                <a:sym typeface="+mn-lt"/>
              </a:rPr>
              <a:t>實驗結果與分析</a:t>
            </a:r>
            <a:endParaRPr lang="zh-CN" altLang="en-US" sz="1700" dirty="0">
              <a:solidFill>
                <a:schemeClr val="bg1"/>
              </a:solidFill>
              <a:cs typeface="+mn-ea"/>
              <a:sym typeface="+mn-lt"/>
            </a:endParaRPr>
          </a:p>
        </p:txBody>
      </p:sp>
      <p:grpSp>
        <p:nvGrpSpPr>
          <p:cNvPr id="22" name="组合 83"/>
          <p:cNvGrpSpPr/>
          <p:nvPr/>
        </p:nvGrpSpPr>
        <p:grpSpPr>
          <a:xfrm>
            <a:off x="5169272" y="2741258"/>
            <a:ext cx="478533" cy="393570"/>
            <a:chOff x="5640108" y="966369"/>
            <a:chExt cx="476097" cy="391567"/>
          </a:xfrm>
        </p:grpSpPr>
        <p:sp>
          <p:nvSpPr>
            <p:cNvPr id="23" name="椭圆 84"/>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4"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smtClean="0">
                  <a:solidFill>
                    <a:schemeClr val="bg1"/>
                  </a:solidFill>
                  <a:cs typeface="+mn-ea"/>
                  <a:sym typeface="+mn-lt"/>
                </a:rPr>
                <a:t>04</a:t>
              </a:r>
              <a:endParaRPr lang="en-US" altLang="zh-CN" sz="1800" dirty="0">
                <a:solidFill>
                  <a:schemeClr val="bg1"/>
                </a:solidFill>
                <a:cs typeface="+mn-ea"/>
                <a:sym typeface="+mn-lt"/>
              </a:endParaRPr>
            </a:p>
          </p:txBody>
        </p:sp>
      </p:grpSp>
      <p:sp>
        <p:nvSpPr>
          <p:cNvPr id="36" name="文本框 10"/>
          <p:cNvSpPr txBox="1"/>
          <p:nvPr/>
        </p:nvSpPr>
        <p:spPr>
          <a:xfrm>
            <a:off x="5678549" y="3453556"/>
            <a:ext cx="2214693" cy="391597"/>
          </a:xfrm>
          <a:prstGeom prst="roundRect">
            <a:avLst/>
          </a:prstGeom>
          <a:solidFill>
            <a:srgbClr val="1B4367"/>
          </a:solidFill>
        </p:spPr>
        <p:txBody>
          <a:bodyPr wrap="square" rtlCol="0">
            <a:spAutoFit/>
          </a:bodyPr>
          <a:lstStyle/>
          <a:p>
            <a:r>
              <a:rPr lang="zh-TW" altLang="en-US" sz="1700" dirty="0">
                <a:solidFill>
                  <a:schemeClr val="bg1"/>
                </a:solidFill>
                <a:cs typeface="+mn-ea"/>
                <a:sym typeface="+mn-lt"/>
              </a:rPr>
              <a:t>結論與未來展望</a:t>
            </a:r>
            <a:endParaRPr lang="zh-CN" altLang="en-US" sz="1700" dirty="0">
              <a:solidFill>
                <a:schemeClr val="bg1"/>
              </a:solidFill>
              <a:cs typeface="+mn-ea"/>
              <a:sym typeface="+mn-lt"/>
            </a:endParaRPr>
          </a:p>
        </p:txBody>
      </p:sp>
      <p:grpSp>
        <p:nvGrpSpPr>
          <p:cNvPr id="37" name="组合 83"/>
          <p:cNvGrpSpPr/>
          <p:nvPr/>
        </p:nvGrpSpPr>
        <p:grpSpPr>
          <a:xfrm>
            <a:off x="5169272" y="3433742"/>
            <a:ext cx="478533" cy="393570"/>
            <a:chOff x="5640108" y="966369"/>
            <a:chExt cx="476097" cy="391567"/>
          </a:xfrm>
        </p:grpSpPr>
        <p:sp>
          <p:nvSpPr>
            <p:cNvPr id="38" name="椭圆 84"/>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39"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smtClean="0">
                  <a:solidFill>
                    <a:schemeClr val="bg1"/>
                  </a:solidFill>
                  <a:cs typeface="+mn-ea"/>
                  <a:sym typeface="+mn-lt"/>
                </a:rPr>
                <a:t>0</a:t>
              </a:r>
              <a:r>
                <a:rPr lang="en-US" altLang="zh-TW" sz="1800" dirty="0" smtClean="0">
                  <a:solidFill>
                    <a:schemeClr val="bg1"/>
                  </a:solidFill>
                  <a:cs typeface="+mn-ea"/>
                  <a:sym typeface="+mn-lt"/>
                </a:rPr>
                <a:t>5</a:t>
              </a:r>
              <a:endParaRPr lang="en-US" altLang="zh-CN" sz="1800" dirty="0">
                <a:solidFill>
                  <a:schemeClr val="bg1"/>
                </a:solidFill>
                <a:cs typeface="+mn-ea"/>
                <a:sym typeface="+mn-lt"/>
              </a:endParaRPr>
            </a:p>
          </p:txBody>
        </p:sp>
      </p:grpSp>
      <p:sp>
        <p:nvSpPr>
          <p:cNvPr id="40" name="文本框 10"/>
          <p:cNvSpPr txBox="1"/>
          <p:nvPr/>
        </p:nvSpPr>
        <p:spPr>
          <a:xfrm>
            <a:off x="5712066" y="4171100"/>
            <a:ext cx="2214693" cy="391597"/>
          </a:xfrm>
          <a:prstGeom prst="roundRect">
            <a:avLst/>
          </a:prstGeom>
          <a:solidFill>
            <a:srgbClr val="1B4367"/>
          </a:solidFill>
        </p:spPr>
        <p:txBody>
          <a:bodyPr wrap="square" rtlCol="0">
            <a:spAutoFit/>
          </a:bodyPr>
          <a:lstStyle/>
          <a:p>
            <a:r>
              <a:rPr lang="zh-TW" altLang="en-US" sz="1700" dirty="0">
                <a:solidFill>
                  <a:schemeClr val="bg1"/>
                </a:solidFill>
                <a:cs typeface="+mn-ea"/>
                <a:sym typeface="+mn-lt"/>
              </a:rPr>
              <a:t>參考文獻</a:t>
            </a:r>
            <a:endParaRPr lang="zh-CN" altLang="en-US" sz="1700" dirty="0">
              <a:solidFill>
                <a:schemeClr val="bg1"/>
              </a:solidFill>
              <a:cs typeface="+mn-ea"/>
              <a:sym typeface="+mn-lt"/>
            </a:endParaRPr>
          </a:p>
        </p:txBody>
      </p:sp>
      <p:grpSp>
        <p:nvGrpSpPr>
          <p:cNvPr id="41" name="组合 83"/>
          <p:cNvGrpSpPr/>
          <p:nvPr/>
        </p:nvGrpSpPr>
        <p:grpSpPr>
          <a:xfrm>
            <a:off x="5202789" y="4151286"/>
            <a:ext cx="478533" cy="393570"/>
            <a:chOff x="5640108" y="966369"/>
            <a:chExt cx="476097" cy="391567"/>
          </a:xfrm>
        </p:grpSpPr>
        <p:sp>
          <p:nvSpPr>
            <p:cNvPr id="42" name="椭圆 84"/>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43"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TW" sz="1800" dirty="0" smtClean="0">
                  <a:solidFill>
                    <a:schemeClr val="bg1"/>
                  </a:solidFill>
                  <a:cs typeface="+mn-ea"/>
                  <a:sym typeface="+mn-lt"/>
                </a:rPr>
                <a:t>06</a:t>
              </a:r>
              <a:endParaRPr lang="en-US" altLang="zh-CN" sz="1800" dirty="0">
                <a:solidFill>
                  <a:schemeClr val="bg1"/>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條件式生成對抗網路</a:t>
            </a:r>
            <a:r>
              <a:rPr lang="en-US" altLang="zh-TW" sz="2000" b="1" dirty="0">
                <a:solidFill>
                  <a:srgbClr val="1B4367"/>
                </a:solidFill>
                <a:cs typeface="+mn-ea"/>
                <a:sym typeface="+mn-lt"/>
              </a:rPr>
              <a:t>(conditional GAN</a:t>
            </a:r>
            <a:r>
              <a:rPr lang="zh-TW" altLang="en-US" sz="2000" b="1" dirty="0">
                <a:solidFill>
                  <a:srgbClr val="1B4367"/>
                </a:solidFill>
                <a:cs typeface="+mn-ea"/>
                <a:sym typeface="+mn-lt"/>
              </a:rPr>
              <a:t>，</a:t>
            </a:r>
            <a:r>
              <a:rPr lang="en-US" altLang="zh-TW" sz="2000" b="1" dirty="0">
                <a:solidFill>
                  <a:srgbClr val="1B4367"/>
                </a:solidFill>
                <a:cs typeface="+mn-ea"/>
                <a:sym typeface="+mn-lt"/>
              </a:rPr>
              <a:t>cGAN)</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5" name="TextBox 13"/>
          <p:cNvSpPr txBox="1"/>
          <p:nvPr/>
        </p:nvSpPr>
        <p:spPr>
          <a:xfrm>
            <a:off x="1014607" y="1715061"/>
            <a:ext cx="7162740" cy="1508105"/>
          </a:xfrm>
          <a:prstGeom prst="rect">
            <a:avLst/>
          </a:prstGeom>
          <a:noFill/>
          <a:ln w="9525">
            <a:noFill/>
            <a:miter/>
          </a:ln>
        </p:spPr>
        <p:txBody>
          <a:bodyPr wrap="square" lIns="0" tIns="0" rIns="0" bIns="0">
            <a:spAutoFit/>
          </a:bodyPr>
          <a:lstStyle/>
          <a:p>
            <a:pPr marL="285750" indent="-285750">
              <a:buFont typeface="Wingdings" panose="05000000000000000000" pitchFamily="2" charset="2"/>
              <a:buChar char="Ø"/>
            </a:pPr>
            <a:r>
              <a:rPr lang="en-US" altLang="zh-TW" dirty="0" smtClean="0"/>
              <a:t>Mirza Mehdi(2014)</a:t>
            </a:r>
            <a:r>
              <a:rPr lang="zh-TW" altLang="zh-TW" dirty="0" smtClean="0"/>
              <a:t>所提出</a:t>
            </a:r>
            <a:endParaRPr lang="en-US" altLang="zh-TW" dirty="0" smtClean="0"/>
          </a:p>
          <a:p>
            <a:pPr marL="285750" indent="-285750">
              <a:buFont typeface="Wingdings" panose="05000000000000000000" pitchFamily="2" charset="2"/>
              <a:buChar char="Ø"/>
            </a:pPr>
            <a:endParaRPr lang="en-US" altLang="zh-TW" dirty="0" smtClean="0"/>
          </a:p>
          <a:p>
            <a:pPr marL="285750" indent="-285750">
              <a:buFont typeface="Wingdings" panose="05000000000000000000" pitchFamily="2" charset="2"/>
              <a:buChar char="Ø"/>
            </a:pPr>
            <a:r>
              <a:rPr lang="zh-TW" altLang="zh-TW" dirty="0"/>
              <a:t>條件式生成對抗網路能夠在</a:t>
            </a:r>
            <a:r>
              <a:rPr lang="en-US" altLang="zh-TW" dirty="0"/>
              <a:t>GAN</a:t>
            </a:r>
            <a:r>
              <a:rPr lang="zh-TW" altLang="zh-TW" dirty="0"/>
              <a:t>訓練時加上一</a:t>
            </a:r>
            <a:r>
              <a:rPr lang="zh-TW" altLang="zh-TW" dirty="0" smtClean="0"/>
              <a:t>組</a:t>
            </a:r>
            <a:r>
              <a:rPr lang="zh-TW" altLang="en-US" dirty="0" smtClean="0"/>
              <a:t>輔助</a:t>
            </a:r>
            <a:r>
              <a:rPr lang="zh-TW" altLang="zh-TW" dirty="0" smtClean="0"/>
              <a:t>條件</a:t>
            </a:r>
            <a:endParaRPr lang="en-US" altLang="zh-TW" dirty="0" smtClean="0"/>
          </a:p>
          <a:p>
            <a:pPr marL="285750" indent="-285750">
              <a:buFont typeface="Wingdings" panose="05000000000000000000" pitchFamily="2" charset="2"/>
              <a:buChar char="Ø"/>
            </a:pPr>
            <a:endParaRPr lang="en-US" altLang="zh-TW" dirty="0" smtClean="0"/>
          </a:p>
          <a:p>
            <a:pPr marL="285750" indent="-285750">
              <a:lnSpc>
                <a:spcPct val="150000"/>
              </a:lnSpc>
              <a:buFont typeface="Wingdings" panose="05000000000000000000" pitchFamily="2" charset="2"/>
              <a:buChar char="Ø"/>
            </a:pPr>
            <a:r>
              <a:rPr lang="zh-TW" altLang="zh-TW" dirty="0" smtClean="0"/>
              <a:t>判別器要</a:t>
            </a:r>
            <a:r>
              <a:rPr lang="zh-TW" altLang="zh-TW" dirty="0"/>
              <a:t>判別輸入圖片的真實度以及圖片與輔助</a:t>
            </a:r>
            <a:r>
              <a:rPr lang="zh-TW" altLang="zh-TW" dirty="0" smtClean="0"/>
              <a:t>條件是否</a:t>
            </a:r>
            <a:r>
              <a:rPr lang="zh-TW" altLang="zh-TW" dirty="0"/>
              <a:t>湊成一對，如果同時達到此目標那判別器的回傳</a:t>
            </a:r>
            <a:r>
              <a:rPr lang="zh-TW" altLang="zh-TW" dirty="0" smtClean="0"/>
              <a:t>分數</a:t>
            </a:r>
            <a:r>
              <a:rPr lang="zh-TW" altLang="en-US" dirty="0" smtClean="0"/>
              <a:t>才</a:t>
            </a:r>
            <a:r>
              <a:rPr lang="zh-TW" altLang="zh-TW" dirty="0" smtClean="0"/>
              <a:t>會</a:t>
            </a:r>
            <a:r>
              <a:rPr lang="zh-TW" altLang="zh-TW" dirty="0"/>
              <a:t>越高。</a:t>
            </a:r>
            <a:endParaRPr lang="en-US" altLang="zh-TW" dirty="0" smtClean="0"/>
          </a:p>
        </p:txBody>
      </p:sp>
      <p:pic>
        <p:nvPicPr>
          <p:cNvPr id="2050" name="Picture 2" descr="cG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24052" y="3019710"/>
            <a:ext cx="3275332" cy="2058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字方塊 8"/>
          <p:cNvSpPr txBox="1"/>
          <p:nvPr/>
        </p:nvSpPr>
        <p:spPr>
          <a:xfrm>
            <a:off x="2860646" y="4779638"/>
            <a:ext cx="2646878" cy="276999"/>
          </a:xfrm>
          <a:prstGeom prst="rect">
            <a:avLst/>
          </a:prstGeom>
          <a:noFill/>
        </p:spPr>
        <p:txBody>
          <a:bodyPr wrap="none" rtlCol="0">
            <a:spAutoFit/>
          </a:bodyPr>
          <a:lstStyle/>
          <a:p>
            <a:r>
              <a:rPr lang="zh-TW" altLang="en-US" sz="1200" dirty="0" smtClean="0">
                <a:latin typeface="微軟正黑體" panose="020B0604030504040204" pitchFamily="34" charset="-120"/>
                <a:ea typeface="微軟正黑體" panose="020B0604030504040204" pitchFamily="34" charset="-120"/>
              </a:rPr>
              <a:t>圖為條件式生成對抗網路簡易架構圖</a:t>
            </a:r>
            <a:endParaRPr lang="zh-TW" altLang="en-US" sz="1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026848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條件式生成對抗網路的相關</a:t>
            </a:r>
            <a:r>
              <a:rPr lang="zh-TW" altLang="en-US" sz="2000" b="1" dirty="0">
                <a:solidFill>
                  <a:srgbClr val="1B4367"/>
                </a:solidFill>
                <a:cs typeface="+mn-ea"/>
                <a:sym typeface="+mn-lt"/>
              </a:rPr>
              <a:t>研究</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5" name="TextBox 13"/>
          <p:cNvSpPr txBox="1"/>
          <p:nvPr/>
        </p:nvSpPr>
        <p:spPr>
          <a:xfrm>
            <a:off x="1014607" y="1715061"/>
            <a:ext cx="7162740" cy="246221"/>
          </a:xfrm>
          <a:prstGeom prst="rect">
            <a:avLst/>
          </a:prstGeom>
          <a:noFill/>
          <a:ln w="9525">
            <a:noFill/>
            <a:miter/>
          </a:ln>
        </p:spPr>
        <p:txBody>
          <a:bodyPr wrap="square" lIns="0" tIns="0" rIns="0" bIns="0">
            <a:spAutoFit/>
          </a:bodyPr>
          <a:lstStyle/>
          <a:p>
            <a:pPr marL="285750" indent="-285750">
              <a:buFont typeface="Wingdings" panose="05000000000000000000" pitchFamily="2" charset="2"/>
              <a:buChar char="Ø"/>
            </a:pPr>
            <a:endParaRPr lang="en-US" altLang="zh-TW" sz="1600" dirty="0" smtClean="0"/>
          </a:p>
        </p:txBody>
      </p:sp>
      <p:graphicFrame>
        <p:nvGraphicFramePr>
          <p:cNvPr id="6" name="表格 5">
            <a:extLst>
              <a:ext uri="{FF2B5EF4-FFF2-40B4-BE49-F238E27FC236}">
                <a16:creationId xmlns:a16="http://schemas.microsoft.com/office/drawing/2014/main" xmlns="" id="{202A9B48-7C02-4B9F-A694-D9D167DDE433}"/>
              </a:ext>
            </a:extLst>
          </p:cNvPr>
          <p:cNvGraphicFramePr>
            <a:graphicFrameLocks noGrp="1"/>
          </p:cNvGraphicFramePr>
          <p:nvPr>
            <p:extLst>
              <p:ext uri="{D42A27DB-BD31-4B8C-83A1-F6EECF244321}">
                <p14:modId xmlns:p14="http://schemas.microsoft.com/office/powerpoint/2010/main" val="3029904271"/>
              </p:ext>
            </p:extLst>
          </p:nvPr>
        </p:nvGraphicFramePr>
        <p:xfrm>
          <a:off x="871788" y="1529361"/>
          <a:ext cx="7835294" cy="3614139"/>
        </p:xfrm>
        <a:graphic>
          <a:graphicData uri="http://schemas.openxmlformats.org/drawingml/2006/table">
            <a:tbl>
              <a:tblPr firstRow="1" bandRow="1"/>
              <a:tblGrid>
                <a:gridCol w="1728799">
                  <a:extLst>
                    <a:ext uri="{9D8B030D-6E8A-4147-A177-3AD203B41FA5}">
                      <a16:colId xmlns:a16="http://schemas.microsoft.com/office/drawing/2014/main" xmlns="" val="1313235057"/>
                    </a:ext>
                  </a:extLst>
                </a:gridCol>
                <a:gridCol w="2508718">
                  <a:extLst>
                    <a:ext uri="{9D8B030D-6E8A-4147-A177-3AD203B41FA5}">
                      <a16:colId xmlns:a16="http://schemas.microsoft.com/office/drawing/2014/main" xmlns="" val="3498442498"/>
                    </a:ext>
                  </a:extLst>
                </a:gridCol>
                <a:gridCol w="3597777">
                  <a:extLst>
                    <a:ext uri="{9D8B030D-6E8A-4147-A177-3AD203B41FA5}">
                      <a16:colId xmlns:a16="http://schemas.microsoft.com/office/drawing/2014/main" xmlns="" val="2798367762"/>
                    </a:ext>
                  </a:extLst>
                </a:gridCol>
              </a:tblGrid>
              <a:tr h="1297659">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TW" sz="1400" b="0" i="0" kern="1200" baseline="0" dirty="0" smtClean="0">
                          <a:solidFill>
                            <a:schemeClr val="tx1"/>
                          </a:solidFill>
                          <a:effectLst/>
                          <a:latin typeface="Times New Roman" panose="02020603050405020304" pitchFamily="18" charset="0"/>
                          <a:ea typeface="標楷體" panose="03000509000000000000" pitchFamily="65" charset="-120"/>
                          <a:cs typeface="+mn-cs"/>
                        </a:rPr>
                        <a:t>H Zhang(2016)</a:t>
                      </a:r>
                    </a:p>
                    <a:p>
                      <a:endParaRPr lang="zh-TW" altLang="en-US" sz="1400" b="0" cap="none" spc="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r>
                        <a:rPr lang="en-US" altLang="zh-TW" sz="1400" b="0" cap="none" spc="0" baseline="0" dirty="0" err="1" smtClean="0">
                          <a:ln>
                            <a:noFill/>
                          </a:ln>
                          <a:solidFill>
                            <a:schemeClr val="tx1"/>
                          </a:solidFill>
                          <a:effectLst/>
                          <a:latin typeface="Times New Roman" panose="02020603050405020304" pitchFamily="18" charset="0"/>
                          <a:ea typeface="標楷體" panose="03000509000000000000" pitchFamily="65" charset="-120"/>
                        </a:rPr>
                        <a:t>StackGAN</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 Text to Photo-realistic Image Synthesis with Stacked Generative Adversarial Networks</a:t>
                      </a:r>
                    </a:p>
                    <a:p>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a:t>
                      </a:r>
                      <a:r>
                        <a:rPr lang="en-US" altLang="zh-TW" sz="1400" b="0" cap="none" spc="0" baseline="0" dirty="0" err="1" smtClean="0">
                          <a:ln>
                            <a:noFill/>
                          </a:ln>
                          <a:solidFill>
                            <a:schemeClr val="tx1"/>
                          </a:solidFill>
                          <a:effectLst/>
                          <a:latin typeface="Times New Roman" panose="02020603050405020304" pitchFamily="18" charset="0"/>
                          <a:ea typeface="標楷體" panose="03000509000000000000" pitchFamily="65" charset="-120"/>
                        </a:rPr>
                        <a:t>StackGAN</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：使用堆疊生成對抗網絡進行逼真圖像合成</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a:t>
                      </a:r>
                      <a:endPar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基於條件式</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GAN</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，不同的點為架設兩個生成器，第一個先產出</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64*64</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3</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大小的圖片，第二個再產出</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256</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256</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3</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的圖片，結論為比起一般</a:t>
                      </a:r>
                      <a:r>
                        <a:rPr lang="en-US" altLang="zh-TW" sz="1400" b="0" cap="none" spc="0" baseline="0" dirty="0" err="1" smtClean="0">
                          <a:ln>
                            <a:noFill/>
                          </a:ln>
                          <a:solidFill>
                            <a:schemeClr val="tx1"/>
                          </a:solidFill>
                          <a:effectLst/>
                          <a:latin typeface="Times New Roman" panose="02020603050405020304" pitchFamily="18" charset="0"/>
                          <a:ea typeface="標楷體" panose="03000509000000000000" pitchFamily="65" charset="-120"/>
                        </a:rPr>
                        <a:t>cGAN</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，能夠產出更高清的圖片，並提出</a:t>
                      </a:r>
                      <a:r>
                        <a:rPr lang="en-US" altLang="zh-TW" sz="1400" b="0" cap="none" spc="0" baseline="0" dirty="0" err="1" smtClean="0">
                          <a:ln>
                            <a:noFill/>
                          </a:ln>
                          <a:solidFill>
                            <a:schemeClr val="tx1"/>
                          </a:solidFill>
                          <a:effectLst/>
                          <a:latin typeface="Times New Roman" panose="02020603050405020304" pitchFamily="18" charset="0"/>
                          <a:ea typeface="標楷體" panose="03000509000000000000" pitchFamily="65" charset="-120"/>
                        </a:rPr>
                        <a:t>StackGAN</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a:t>
                      </a:r>
                      <a:endPar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endParaRPr>
                    </a:p>
                  </a:txBody>
                  <a:tcPr/>
                </a:tc>
                <a:extLst>
                  <a:ext uri="{0D108BD9-81ED-4DB2-BD59-A6C34878D82A}">
                    <a16:rowId xmlns:a16="http://schemas.microsoft.com/office/drawing/2014/main" xmlns="" val="43767920"/>
                  </a:ext>
                </a:extLst>
              </a:tr>
              <a:tr h="893943">
                <a:tc>
                  <a:txBody>
                    <a:bodyPr/>
                    <a:lstStyle/>
                    <a:p>
                      <a:r>
                        <a:rPr lang="en-US" altLang="zh-TW" sz="1400" baseline="0" dirty="0" smtClean="0">
                          <a:latin typeface="Times New Roman" panose="02020603050405020304" pitchFamily="18" charset="0"/>
                          <a:ea typeface="標楷體" panose="03000509000000000000" pitchFamily="65" charset="-120"/>
                        </a:rPr>
                        <a:t>Isola</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(2017)</a:t>
                      </a:r>
                      <a:endParaRPr lang="zh-TW" altLang="en-US" sz="1400" b="0" cap="none" spc="0" baseline="0" dirty="0">
                        <a:ln>
                          <a:noFill/>
                        </a:ln>
                        <a:solidFill>
                          <a:schemeClr val="tx1"/>
                        </a:solidFill>
                        <a:effectLst/>
                        <a:latin typeface="Times New Roman" panose="02020603050405020304" pitchFamily="18" charset="0"/>
                        <a:ea typeface="標楷體" panose="03000509000000000000" pitchFamily="65" charset="-120"/>
                      </a:endParaRPr>
                    </a:p>
                  </a:txBody>
                  <a:tcPr/>
                </a:tc>
                <a:tc>
                  <a:txBody>
                    <a:bodyPr/>
                    <a:lstStyle/>
                    <a:p>
                      <a:r>
                        <a:rPr lang="en-US" altLang="zh-TW" sz="1400" b="0" i="0" u="none" strike="noStrike" cap="none" baseline="0" dirty="0" smtClean="0">
                          <a:solidFill>
                            <a:schemeClr val="tx1"/>
                          </a:solidFill>
                          <a:effectLst/>
                          <a:latin typeface="Times New Roman" panose="02020603050405020304" pitchFamily="18" charset="0"/>
                          <a:ea typeface="標楷體" panose="03000509000000000000" pitchFamily="65" charset="-120"/>
                          <a:cs typeface="Arial"/>
                          <a:sym typeface="Arial"/>
                        </a:rPr>
                        <a:t>Image-to-image translation with conditional adversarial networks</a:t>
                      </a:r>
                    </a:p>
                    <a:p>
                      <a:r>
                        <a:rPr lang="en-US" altLang="zh-TW" sz="1400" b="0" i="0" u="none" strike="noStrike" cap="none" spc="0" baseline="0" dirty="0" smtClean="0">
                          <a:ln>
                            <a:noFill/>
                          </a:ln>
                          <a:solidFill>
                            <a:schemeClr val="tx1"/>
                          </a:solidFill>
                          <a:effectLst/>
                          <a:latin typeface="Times New Roman" panose="02020603050405020304" pitchFamily="18" charset="0"/>
                          <a:ea typeface="標楷體" panose="03000509000000000000" pitchFamily="65" charset="-120"/>
                          <a:cs typeface="Arial"/>
                          <a:sym typeface="Arial"/>
                        </a:rPr>
                        <a:t>(</a:t>
                      </a:r>
                      <a:r>
                        <a:rPr lang="zh-TW" altLang="en-US" sz="1400" b="0" i="0" u="none" strike="noStrike" cap="none" spc="0" baseline="0" dirty="0" smtClean="0">
                          <a:ln>
                            <a:noFill/>
                          </a:ln>
                          <a:solidFill>
                            <a:schemeClr val="tx1"/>
                          </a:solidFill>
                          <a:effectLst/>
                          <a:latin typeface="Times New Roman" panose="02020603050405020304" pitchFamily="18" charset="0"/>
                          <a:ea typeface="標楷體" panose="03000509000000000000" pitchFamily="65" charset="-120"/>
                          <a:cs typeface="Arial"/>
                          <a:sym typeface="Arial"/>
                        </a:rPr>
                        <a:t>使用條件對抗網絡進行圖像到圖像轉換</a:t>
                      </a:r>
                      <a:r>
                        <a:rPr lang="en-US" altLang="zh-TW" sz="1400" b="0" i="0" u="none" strike="noStrike" cap="none" spc="0" baseline="0" dirty="0" smtClean="0">
                          <a:ln>
                            <a:noFill/>
                          </a:ln>
                          <a:solidFill>
                            <a:schemeClr val="tx1"/>
                          </a:solidFill>
                          <a:effectLst/>
                          <a:latin typeface="Times New Roman" panose="02020603050405020304" pitchFamily="18" charset="0"/>
                          <a:ea typeface="標楷體" panose="03000509000000000000" pitchFamily="65" charset="-120"/>
                          <a:cs typeface="Arial"/>
                          <a:sym typeface="Arial"/>
                        </a:rPr>
                        <a:t>)</a:t>
                      </a:r>
                      <a:endParaRPr lang="zh-TW" altLang="en-US" sz="1400" b="0" cap="none" spc="0" baseline="0" dirty="0">
                        <a:ln>
                          <a:noFill/>
                        </a:ln>
                        <a:solidFill>
                          <a:schemeClr val="tx1"/>
                        </a:solidFill>
                        <a:effectLst/>
                        <a:latin typeface="Times New Roman" panose="02020603050405020304" pitchFamily="18" charset="0"/>
                        <a:ea typeface="標楷體" panose="03000509000000000000" pitchFamily="65" charset="-120"/>
                      </a:endParaRPr>
                    </a:p>
                  </a:txBody>
                  <a:tcPr/>
                </a:tc>
                <a:tc>
                  <a:txBody>
                    <a:bodyPr/>
                    <a:lstStyle/>
                    <a:p>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以條件式</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GAN</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為基礎將圖片當成輔助條件，並實現將原圖轉換為另一種表示，如將白天轉換為夜晚，將衛星轉換為地圖，也提出了新的</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GAN</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名叫</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pix2pix</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a:t>
                      </a:r>
                      <a:endPar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endParaRPr>
                    </a:p>
                  </a:txBody>
                  <a:tcPr/>
                </a:tc>
                <a:extLst>
                  <a:ext uri="{0D108BD9-81ED-4DB2-BD59-A6C34878D82A}">
                    <a16:rowId xmlns:a16="http://schemas.microsoft.com/office/drawing/2014/main" xmlns="" val="881114521"/>
                  </a:ext>
                </a:extLst>
              </a:tr>
              <a:tr h="1297659">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TW" sz="1400" b="0" cap="none" spc="0" baseline="0" dirty="0" err="1"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Grigory</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et al.(2021)</a:t>
                      </a:r>
                      <a:endPar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sz="1400" b="0" cap="none" spc="0" baseline="0" dirty="0">
                        <a:ln>
                          <a:noFill/>
                        </a:ln>
                        <a:solidFill>
                          <a:schemeClr val="tx1"/>
                        </a:solidFill>
                        <a:effectLst/>
                        <a:latin typeface="Times New Roman" panose="02020603050405020304" pitchFamily="18" charset="0"/>
                        <a:ea typeface="標楷體" panose="03000509000000000000" pitchFamily="65" charset="-12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Face Aging With Conditional Generative Adversarial Networks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使用條件生成對抗網絡生成人臉老化</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結論能透過條件式生成對抗網路能將原人臉轉為目標年齡的人臉，並提出一個新</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GAN</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為</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Age-</a:t>
                      </a:r>
                      <a:r>
                        <a:rPr lang="en-US" altLang="zh-TW" sz="1400" b="0" cap="none" spc="0" baseline="0" dirty="0" err="1" smtClean="0">
                          <a:ln>
                            <a:noFill/>
                          </a:ln>
                          <a:solidFill>
                            <a:schemeClr val="tx1"/>
                          </a:solidFill>
                          <a:effectLst/>
                          <a:latin typeface="Times New Roman" panose="02020603050405020304" pitchFamily="18" charset="0"/>
                          <a:ea typeface="標楷體" panose="03000509000000000000" pitchFamily="65" charset="-120"/>
                        </a:rPr>
                        <a:t>cGAN</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a:t>
                      </a:r>
                    </a:p>
                    <a:p>
                      <a:endPar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endParaRPr>
                    </a:p>
                  </a:txBody>
                  <a:tcPr/>
                </a:tc>
              </a:tr>
            </a:tbl>
          </a:graphicData>
        </a:graphic>
      </p:graphicFrame>
    </p:spTree>
    <p:extLst>
      <p:ext uri="{BB962C8B-B14F-4D97-AF65-F5344CB8AC3E}">
        <p14:creationId xmlns:p14="http://schemas.microsoft.com/office/powerpoint/2010/main" val="15170910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smtClean="0">
                <a:solidFill>
                  <a:srgbClr val="1B4367"/>
                </a:solidFill>
                <a:cs typeface="+mn-ea"/>
                <a:sym typeface="+mn-lt"/>
              </a:rPr>
              <a:t>Pix2pix(</a:t>
            </a:r>
            <a:r>
              <a:rPr lang="zh-TW" altLang="en-US" sz="2000" b="1" dirty="0" smtClean="0">
                <a:solidFill>
                  <a:srgbClr val="1B4367"/>
                </a:solidFill>
                <a:cs typeface="+mn-ea"/>
                <a:sym typeface="+mn-lt"/>
              </a:rPr>
              <a:t>圖像</a:t>
            </a:r>
            <a:r>
              <a:rPr lang="zh-TW" altLang="en-US" sz="2000" b="1" dirty="0">
                <a:solidFill>
                  <a:srgbClr val="1B4367"/>
                </a:solidFill>
                <a:cs typeface="+mn-ea"/>
                <a:sym typeface="+mn-lt"/>
              </a:rPr>
              <a:t>至圖像的轉換</a:t>
            </a:r>
            <a:r>
              <a:rPr lang="en-US" altLang="zh-TW" sz="2000" b="1" dirty="0" smtClean="0">
                <a:solidFill>
                  <a:srgbClr val="1B4367"/>
                </a:solidFill>
                <a:cs typeface="+mn-ea"/>
                <a:sym typeface="+mn-lt"/>
              </a:rPr>
              <a:t>)</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5" name="TextBox 13"/>
          <p:cNvSpPr txBox="1"/>
          <p:nvPr/>
        </p:nvSpPr>
        <p:spPr>
          <a:xfrm>
            <a:off x="1014607" y="1715061"/>
            <a:ext cx="7162740" cy="1508105"/>
          </a:xfrm>
          <a:prstGeom prst="rect">
            <a:avLst/>
          </a:prstGeom>
          <a:noFill/>
          <a:ln w="9525">
            <a:noFill/>
            <a:miter/>
          </a:ln>
        </p:spPr>
        <p:txBody>
          <a:bodyPr wrap="square" lIns="0" tIns="0" rIns="0" bIns="0">
            <a:spAutoFit/>
          </a:bodyPr>
          <a:lstStyle/>
          <a:p>
            <a:pPr marL="285750" indent="-285750">
              <a:buFont typeface="Wingdings" panose="05000000000000000000" pitchFamily="2" charset="2"/>
              <a:buChar char="Ø"/>
            </a:pPr>
            <a:r>
              <a:rPr lang="zh-TW" altLang="en-US" dirty="0" smtClean="0"/>
              <a:t>由</a:t>
            </a:r>
            <a:r>
              <a:rPr lang="en-US" altLang="zh-TW" dirty="0" smtClean="0"/>
              <a:t>Isola(2017)</a:t>
            </a:r>
            <a:r>
              <a:rPr lang="zh-TW" altLang="zh-TW" dirty="0" smtClean="0"/>
              <a:t>等人所提出</a:t>
            </a:r>
            <a:endParaRPr lang="en-US" altLang="zh-TW" dirty="0" smtClean="0"/>
          </a:p>
          <a:p>
            <a:pPr marL="285750" indent="-285750">
              <a:buFont typeface="Wingdings" panose="05000000000000000000" pitchFamily="2" charset="2"/>
              <a:buChar char="Ø"/>
            </a:pPr>
            <a:endParaRPr lang="en-US" altLang="zh-TW" dirty="0" smtClean="0"/>
          </a:p>
          <a:p>
            <a:pPr marL="285750" indent="-285750">
              <a:buFont typeface="Wingdings" panose="05000000000000000000" pitchFamily="2" charset="2"/>
              <a:buChar char="Ø"/>
            </a:pPr>
            <a:r>
              <a:rPr lang="zh-TW" altLang="en-US" dirty="0" smtClean="0"/>
              <a:t>以</a:t>
            </a:r>
            <a:r>
              <a:rPr lang="zh-TW" altLang="zh-TW" dirty="0" smtClean="0"/>
              <a:t>條件</a:t>
            </a:r>
            <a:r>
              <a:rPr lang="zh-TW" altLang="zh-TW" dirty="0"/>
              <a:t>式生成對抗</a:t>
            </a:r>
            <a:r>
              <a:rPr lang="zh-TW" altLang="zh-TW" dirty="0" smtClean="0"/>
              <a:t>網路</a:t>
            </a:r>
            <a:r>
              <a:rPr lang="zh-TW" altLang="en-US" dirty="0" smtClean="0"/>
              <a:t>為基礎，將圖片作為輔助條件</a:t>
            </a:r>
            <a:endParaRPr lang="en-US" altLang="zh-TW" dirty="0" smtClean="0"/>
          </a:p>
          <a:p>
            <a:pPr marL="285750" indent="-285750">
              <a:buFont typeface="Wingdings" panose="05000000000000000000" pitchFamily="2" charset="2"/>
              <a:buChar char="Ø"/>
            </a:pPr>
            <a:endParaRPr lang="en-US" altLang="zh-TW" dirty="0" smtClean="0"/>
          </a:p>
          <a:p>
            <a:pPr marL="285750" indent="-285750">
              <a:buFont typeface="Wingdings" panose="05000000000000000000" pitchFamily="2" charset="2"/>
              <a:buChar char="Ø"/>
            </a:pPr>
            <a:r>
              <a:rPr lang="zh-TW" altLang="zh-TW" dirty="0"/>
              <a:t>生成</a:t>
            </a:r>
            <a:r>
              <a:rPr lang="zh-TW" altLang="zh-TW" dirty="0" smtClean="0"/>
              <a:t>器採用</a:t>
            </a:r>
            <a:r>
              <a:rPr lang="en-US" altLang="zh-TW" dirty="0" smtClean="0"/>
              <a:t>U-net</a:t>
            </a:r>
          </a:p>
          <a:p>
            <a:pPr marL="285750" indent="-285750">
              <a:buFont typeface="Wingdings" panose="05000000000000000000" pitchFamily="2" charset="2"/>
              <a:buChar char="Ø"/>
            </a:pPr>
            <a:endParaRPr lang="en-US" altLang="zh-TW" dirty="0"/>
          </a:p>
          <a:p>
            <a:pPr marL="285750" indent="-285750">
              <a:buFont typeface="Wingdings" panose="05000000000000000000" pitchFamily="2" charset="2"/>
              <a:buChar char="Ø"/>
            </a:pPr>
            <a:r>
              <a:rPr lang="zh-TW" altLang="en-US" dirty="0"/>
              <a:t>判</a:t>
            </a:r>
            <a:r>
              <a:rPr lang="zh-TW" altLang="en-US" dirty="0" smtClean="0"/>
              <a:t>別器採用</a:t>
            </a:r>
            <a:r>
              <a:rPr lang="en-US" altLang="zh-TW" dirty="0" err="1" smtClean="0"/>
              <a:t>PatchGAN</a:t>
            </a:r>
            <a:endParaRPr lang="en-US" altLang="zh-TW" dirty="0" smtClean="0"/>
          </a:p>
        </p:txBody>
      </p:sp>
    </p:spTree>
    <p:extLst>
      <p:ext uri="{BB962C8B-B14F-4D97-AF65-F5344CB8AC3E}">
        <p14:creationId xmlns:p14="http://schemas.microsoft.com/office/powerpoint/2010/main" val="2497485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生成器 </a:t>
            </a:r>
            <a:r>
              <a:rPr lang="en-US" altLang="zh-TW" sz="2000" b="1" dirty="0" smtClean="0">
                <a:solidFill>
                  <a:srgbClr val="1B4367"/>
                </a:solidFill>
                <a:cs typeface="+mn-ea"/>
                <a:sym typeface="+mn-lt"/>
              </a:rPr>
              <a:t>:</a:t>
            </a:r>
            <a:r>
              <a:rPr lang="zh-TW" altLang="en-US" sz="2000" b="1" dirty="0" smtClean="0">
                <a:solidFill>
                  <a:srgbClr val="1B4367"/>
                </a:solidFill>
                <a:cs typeface="+mn-ea"/>
                <a:sym typeface="+mn-lt"/>
              </a:rPr>
              <a:t> </a:t>
            </a:r>
            <a:r>
              <a:rPr lang="en-US" altLang="zh-TW" sz="2000" b="1" dirty="0" smtClean="0">
                <a:solidFill>
                  <a:srgbClr val="1B4367"/>
                </a:solidFill>
                <a:cs typeface="+mn-ea"/>
                <a:sym typeface="+mn-lt"/>
              </a:rPr>
              <a:t>U-net</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871787" y="1828919"/>
            <a:ext cx="7349423" cy="1384995"/>
          </a:xfrm>
          <a:prstGeom prst="rect">
            <a:avLst/>
          </a:prstGeom>
        </p:spPr>
        <p:txBody>
          <a:bodyPr wrap="square">
            <a:spAutoFit/>
          </a:bodyPr>
          <a:lstStyle/>
          <a:p>
            <a:pPr marL="285750" indent="-285750" defTabSz="914400">
              <a:lnSpc>
                <a:spcPct val="150000"/>
              </a:lnSpc>
              <a:buClr>
                <a:srgbClr val="000000"/>
              </a:buClr>
              <a:buFont typeface="Wingdings" panose="05000000000000000000" pitchFamily="2" charset="2"/>
              <a:buChar char="Ø"/>
              <a:defRPr/>
            </a:pPr>
            <a:r>
              <a:rPr lang="zh-TW" altLang="en-US" dirty="0">
                <a:latin typeface="+mn-ea"/>
                <a:cs typeface="Times New Roman" panose="02020603050405020304" pitchFamily="18" charset="0"/>
              </a:rPr>
              <a:t>林庭生 </a:t>
            </a:r>
            <a:r>
              <a:rPr lang="en-US" altLang="zh-TW" dirty="0">
                <a:latin typeface="+mn-ea"/>
                <a:cs typeface="Times New Roman" panose="02020603050405020304" pitchFamily="18" charset="0"/>
              </a:rPr>
              <a:t>(</a:t>
            </a:r>
            <a:r>
              <a:rPr lang="en-US" altLang="zh-TW" dirty="0" smtClean="0">
                <a:latin typeface="+mn-ea"/>
                <a:cs typeface="Times New Roman" panose="02020603050405020304" pitchFamily="18" charset="0"/>
              </a:rPr>
              <a:t>2021)</a:t>
            </a:r>
            <a:r>
              <a:rPr lang="zh-TW" altLang="en-US" dirty="0" smtClean="0">
                <a:latin typeface="+mn-ea"/>
              </a:rPr>
              <a:t>提到</a:t>
            </a:r>
            <a:r>
              <a:rPr lang="en-US" altLang="zh-TW" dirty="0" smtClean="0">
                <a:latin typeface="+mn-ea"/>
              </a:rPr>
              <a:t>U-net</a:t>
            </a:r>
            <a:r>
              <a:rPr lang="zh-TW" altLang="en-US" dirty="0">
                <a:latin typeface="+mn-ea"/>
              </a:rPr>
              <a:t>與傳統的自動編碼器結構相似，不同的點</a:t>
            </a:r>
            <a:r>
              <a:rPr lang="zh-TW" altLang="en-US" dirty="0" smtClean="0">
                <a:latin typeface="+mn-ea"/>
              </a:rPr>
              <a:t>是</a:t>
            </a:r>
            <a:r>
              <a:rPr lang="zh-TW" altLang="en-US" dirty="0">
                <a:latin typeface="+mn-ea"/>
              </a:rPr>
              <a:t>，</a:t>
            </a:r>
            <a:r>
              <a:rPr lang="en-US" altLang="zh-TW" dirty="0" smtClean="0">
                <a:latin typeface="+mn-ea"/>
              </a:rPr>
              <a:t>U-net </a:t>
            </a:r>
            <a:r>
              <a:rPr lang="zh-TW" altLang="en-US" dirty="0">
                <a:latin typeface="+mn-ea"/>
              </a:rPr>
              <a:t>為了使底層的特徵資訊更好的被保留下來，讓解碼器在重建的過程比較不會遺失重要資訊，增加了拼接的概念，將從 </a:t>
            </a:r>
            <a:r>
              <a:rPr lang="en-US" altLang="zh-TW" dirty="0" err="1">
                <a:latin typeface="+mn-ea"/>
              </a:rPr>
              <a:t>i</a:t>
            </a:r>
            <a:r>
              <a:rPr lang="en-US" altLang="zh-TW" dirty="0">
                <a:latin typeface="+mn-ea"/>
              </a:rPr>
              <a:t> </a:t>
            </a:r>
            <a:r>
              <a:rPr lang="zh-TW" altLang="en-US" dirty="0">
                <a:latin typeface="+mn-ea"/>
              </a:rPr>
              <a:t>層資訊跳過傳輸至 </a:t>
            </a:r>
            <a:r>
              <a:rPr lang="en-US" altLang="zh-TW" dirty="0">
                <a:latin typeface="+mn-ea"/>
              </a:rPr>
              <a:t>n-</a:t>
            </a:r>
            <a:r>
              <a:rPr lang="en-US" altLang="zh-TW" dirty="0" err="1">
                <a:latin typeface="+mn-ea"/>
              </a:rPr>
              <a:t>i</a:t>
            </a:r>
            <a:r>
              <a:rPr lang="en-US" altLang="zh-TW" dirty="0">
                <a:latin typeface="+mn-ea"/>
              </a:rPr>
              <a:t> </a:t>
            </a:r>
            <a:r>
              <a:rPr lang="zh-TW" altLang="en-US" dirty="0">
                <a:latin typeface="+mn-ea"/>
              </a:rPr>
              <a:t>層，其中 </a:t>
            </a:r>
            <a:r>
              <a:rPr lang="en-US" altLang="zh-TW" dirty="0">
                <a:latin typeface="+mn-ea"/>
              </a:rPr>
              <a:t>n </a:t>
            </a:r>
            <a:r>
              <a:rPr lang="zh-TW" altLang="en-US" dirty="0">
                <a:latin typeface="+mn-ea"/>
              </a:rPr>
              <a:t>是總網路層數，即為每一層反卷積層的輸入都為前一層的輸出加上與該層對稱</a:t>
            </a:r>
            <a:r>
              <a:rPr lang="zh-TW" altLang="en-US" dirty="0" smtClean="0">
                <a:latin typeface="+mn-ea"/>
              </a:rPr>
              <a:t>的</a:t>
            </a:r>
            <a:r>
              <a:rPr lang="zh-TW" altLang="en-US" dirty="0">
                <a:latin typeface="+mn-ea"/>
              </a:rPr>
              <a:t>編碼器</a:t>
            </a:r>
            <a:r>
              <a:rPr lang="zh-TW" altLang="en-US" dirty="0" smtClean="0">
                <a:latin typeface="+mn-ea"/>
              </a:rPr>
              <a:t>的輸出。</a:t>
            </a:r>
            <a:endParaRPr lang="zh-TW" altLang="en-US" dirty="0">
              <a:latin typeface="+mn-ea"/>
            </a:endParaRPr>
          </a:p>
        </p:txBody>
      </p:sp>
    </p:spTree>
    <p:extLst>
      <p:ext uri="{BB962C8B-B14F-4D97-AF65-F5344CB8AC3E}">
        <p14:creationId xmlns:p14="http://schemas.microsoft.com/office/powerpoint/2010/main" val="1084483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smtClean="0">
                <a:solidFill>
                  <a:srgbClr val="1B4367"/>
                </a:solidFill>
                <a:cs typeface="+mn-ea"/>
                <a:sym typeface="+mn-lt"/>
              </a:rPr>
              <a:t>U-net</a:t>
            </a:r>
            <a:r>
              <a:rPr lang="zh-TW" altLang="en-US" sz="2000" b="1" dirty="0" smtClean="0">
                <a:solidFill>
                  <a:srgbClr val="1B4367"/>
                </a:solidFill>
                <a:cs typeface="+mn-ea"/>
                <a:sym typeface="+mn-lt"/>
              </a:rPr>
              <a:t>的簡易基本架構</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098" name="Picture 2" descr="un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4249" y="1740336"/>
            <a:ext cx="4321175" cy="243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1525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判別器 </a:t>
            </a:r>
            <a:r>
              <a:rPr lang="en-US" altLang="zh-TW" sz="2000" b="1" dirty="0">
                <a:solidFill>
                  <a:srgbClr val="1B4367"/>
                </a:solidFill>
                <a:cs typeface="+mn-ea"/>
                <a:sym typeface="+mn-lt"/>
              </a:rPr>
              <a:t>: </a:t>
            </a:r>
            <a:r>
              <a:rPr lang="en-US" altLang="zh-TW" sz="2000" b="1" dirty="0" err="1" smtClean="0">
                <a:solidFill>
                  <a:srgbClr val="1B4367"/>
                </a:solidFill>
                <a:cs typeface="+mn-ea"/>
                <a:sym typeface="+mn-lt"/>
              </a:rPr>
              <a:t>PatchGAN</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871788" y="1899727"/>
            <a:ext cx="7424924" cy="1023742"/>
          </a:xfrm>
          <a:prstGeom prst="rect">
            <a:avLst/>
          </a:prstGeom>
        </p:spPr>
        <p:txBody>
          <a:bodyPr wrap="square">
            <a:spAutoFit/>
          </a:bodyPr>
          <a:lstStyle/>
          <a:p>
            <a:pPr marL="285750" lvl="0" indent="-285750" defTabSz="914400">
              <a:lnSpc>
                <a:spcPct val="150000"/>
              </a:lnSpc>
              <a:buClr>
                <a:srgbClr val="000000"/>
              </a:buClr>
              <a:buFont typeface="Wingdings" panose="05000000000000000000" pitchFamily="2" charset="2"/>
              <a:buChar char="Ø"/>
              <a:defRPr/>
            </a:pPr>
            <a:r>
              <a:rPr lang="en-US" altLang="zh-TW" dirty="0" err="1" smtClean="0"/>
              <a:t>PatchGAN</a:t>
            </a:r>
            <a:r>
              <a:rPr lang="en-US" altLang="zh-TW" dirty="0" smtClean="0"/>
              <a:t> </a:t>
            </a:r>
            <a:r>
              <a:rPr lang="zh-TW" altLang="en-US" dirty="0"/>
              <a:t>指的是判別器的網路架構，由 </a:t>
            </a:r>
            <a:r>
              <a:rPr lang="en-US" altLang="zh-TW" dirty="0"/>
              <a:t>Isola(2017) </a:t>
            </a:r>
            <a:r>
              <a:rPr lang="zh-TW" altLang="en-US" dirty="0"/>
              <a:t>等人所提出，此判別器會先將圖片切割成多張</a:t>
            </a:r>
            <a:r>
              <a:rPr lang="en-US" altLang="zh-TW" dirty="0"/>
              <a:t>N*N</a:t>
            </a:r>
            <a:r>
              <a:rPr lang="zh-TW" altLang="en-US" dirty="0"/>
              <a:t>大小的圖片，再分別判斷每一個區域的真假，最後取平均值做為判別器的輸出。</a:t>
            </a:r>
            <a:endParaRPr lang="zh-TW" altLang="en-US" dirty="0">
              <a:latin typeface="+mn-ea"/>
            </a:endParaRPr>
          </a:p>
        </p:txBody>
      </p:sp>
    </p:spTree>
    <p:extLst>
      <p:ext uri="{BB962C8B-B14F-4D97-AF65-F5344CB8AC3E}">
        <p14:creationId xmlns:p14="http://schemas.microsoft.com/office/powerpoint/2010/main" val="17547922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err="1" smtClean="0">
                <a:solidFill>
                  <a:srgbClr val="1B4367"/>
                </a:solidFill>
                <a:cs typeface="+mn-ea"/>
                <a:sym typeface="+mn-lt"/>
              </a:rPr>
              <a:t>PatchGAN</a:t>
            </a:r>
            <a:r>
              <a:rPr lang="zh-TW" altLang="en-US" sz="2000" b="1" dirty="0" smtClean="0">
                <a:solidFill>
                  <a:srgbClr val="1B4367"/>
                </a:solidFill>
                <a:cs typeface="+mn-ea"/>
                <a:sym typeface="+mn-lt"/>
              </a:rPr>
              <a:t>簡易網路架構圖</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5122" name="Picture 2" descr="patchG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2342" y="1916500"/>
            <a:ext cx="5644990" cy="2555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01563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smtClean="0">
                <a:solidFill>
                  <a:srgbClr val="1B4367"/>
                </a:solidFill>
                <a:cs typeface="+mn-ea"/>
                <a:sym typeface="+mn-lt"/>
              </a:rPr>
              <a:t>Pix2pix</a:t>
            </a:r>
            <a:r>
              <a:rPr lang="zh-TW" altLang="en-US" sz="2000" b="1" dirty="0" smtClean="0">
                <a:solidFill>
                  <a:srgbClr val="1B4367"/>
                </a:solidFill>
                <a:cs typeface="+mn-ea"/>
                <a:sym typeface="+mn-lt"/>
              </a:rPr>
              <a:t>應用範例</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圖片 5" descr="C:\Users\a0938\OneDrive\桌面\1637509449899.jpg"/>
          <p:cNvPicPr/>
          <p:nvPr/>
        </p:nvPicPr>
        <p:blipFill>
          <a:blip r:embed="rId3">
            <a:extLst>
              <a:ext uri="{28A0092B-C50C-407E-A947-70E740481C1C}">
                <a14:useLocalDpi xmlns:a14="http://schemas.microsoft.com/office/drawing/2010/main" val="0"/>
              </a:ext>
            </a:extLst>
          </a:blip>
          <a:srcRect/>
          <a:stretch>
            <a:fillRect/>
          </a:stretch>
        </p:blipFill>
        <p:spPr bwMode="auto">
          <a:xfrm>
            <a:off x="1314837" y="1779190"/>
            <a:ext cx="6480000" cy="2160000"/>
          </a:xfrm>
          <a:prstGeom prst="rect">
            <a:avLst/>
          </a:prstGeom>
          <a:noFill/>
          <a:ln>
            <a:noFill/>
          </a:ln>
        </p:spPr>
      </p:pic>
      <p:sp>
        <p:nvSpPr>
          <p:cNvPr id="2" name="矩形 1"/>
          <p:cNvSpPr/>
          <p:nvPr/>
        </p:nvSpPr>
        <p:spPr>
          <a:xfrm>
            <a:off x="3358035" y="4167634"/>
            <a:ext cx="2393604" cy="415498"/>
          </a:xfrm>
          <a:prstGeom prst="rect">
            <a:avLst/>
          </a:prstGeom>
        </p:spPr>
        <p:txBody>
          <a:bodyPr wrap="none">
            <a:spAutoFit/>
          </a:bodyPr>
          <a:lstStyle/>
          <a:p>
            <a:pPr algn="ctr">
              <a:lnSpc>
                <a:spcPct val="150000"/>
              </a:lnSpc>
              <a:spcAft>
                <a:spcPts val="0"/>
              </a:spcAft>
            </a:pPr>
            <a:r>
              <a:rPr lang="en-US" altLang="zh-TW" kern="100" dirty="0">
                <a:solidFill>
                  <a:srgbClr val="44546A"/>
                </a:solidFill>
                <a:latin typeface="Times New Roman" panose="02020603050405020304" pitchFamily="18" charset="0"/>
                <a:ea typeface="標楷體" panose="03000509000000000000" pitchFamily="65" charset="-120"/>
              </a:rPr>
              <a:t>(</a:t>
            </a:r>
            <a:r>
              <a:rPr lang="zh-TW" altLang="zh-TW" kern="100" dirty="0">
                <a:solidFill>
                  <a:srgbClr val="44546A"/>
                </a:solidFill>
                <a:latin typeface="Times New Roman" panose="02020603050405020304" pitchFamily="18" charset="0"/>
                <a:ea typeface="標楷體" panose="03000509000000000000" pitchFamily="65" charset="-120"/>
              </a:rPr>
              <a:t>資料來源：</a:t>
            </a:r>
            <a:r>
              <a:rPr lang="en-US" altLang="zh-TW" kern="100" dirty="0">
                <a:solidFill>
                  <a:srgbClr val="44546A"/>
                </a:solidFill>
                <a:latin typeface="Times New Roman" panose="02020603050405020304" pitchFamily="18" charset="0"/>
                <a:ea typeface="標楷體" panose="03000509000000000000" pitchFamily="65" charset="-120"/>
              </a:rPr>
              <a:t>Isola et al., 2017)</a:t>
            </a:r>
            <a:endParaRPr lang="zh-TW" altLang="zh-TW" sz="1000" i="1" kern="100" dirty="0">
              <a:solidFill>
                <a:srgbClr val="44546A"/>
              </a:solidFill>
              <a:effectLst/>
              <a:latin typeface="Times New Roman" panose="02020603050405020304" pitchFamily="18" charset="0"/>
              <a:ea typeface="標楷體" panose="03000509000000000000" pitchFamily="65" charset="-120"/>
            </a:endParaRPr>
          </a:p>
        </p:txBody>
      </p:sp>
    </p:spTree>
    <p:extLst>
      <p:ext uri="{BB962C8B-B14F-4D97-AF65-F5344CB8AC3E}">
        <p14:creationId xmlns:p14="http://schemas.microsoft.com/office/powerpoint/2010/main" val="4264171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err="1" smtClean="0">
                <a:solidFill>
                  <a:srgbClr val="1B4367"/>
                </a:solidFill>
                <a:cs typeface="+mn-ea"/>
                <a:sym typeface="+mn-lt"/>
              </a:rPr>
              <a:t>CycleGAN</a:t>
            </a:r>
            <a:r>
              <a:rPr lang="en-US" altLang="zh-TW" sz="2000" b="1" dirty="0" smtClean="0">
                <a:solidFill>
                  <a:srgbClr val="1B4367"/>
                </a:solidFill>
                <a:cs typeface="+mn-ea"/>
                <a:sym typeface="+mn-lt"/>
              </a:rPr>
              <a:t>(</a:t>
            </a:r>
            <a:r>
              <a:rPr lang="zh-TW" altLang="en-US" sz="2000" b="1" dirty="0" smtClean="0">
                <a:solidFill>
                  <a:srgbClr val="1B4367"/>
                </a:solidFill>
                <a:cs typeface="+mn-ea"/>
                <a:sym typeface="+mn-lt"/>
              </a:rPr>
              <a:t>循環</a:t>
            </a:r>
            <a:r>
              <a:rPr lang="zh-TW" altLang="en-US" sz="2000" b="1" dirty="0">
                <a:solidFill>
                  <a:srgbClr val="1B4367"/>
                </a:solidFill>
                <a:cs typeface="+mn-ea"/>
                <a:sym typeface="+mn-lt"/>
              </a:rPr>
              <a:t>式生成對抗網路</a:t>
            </a:r>
            <a:r>
              <a:rPr lang="en-US" altLang="zh-TW" sz="2000" b="1" dirty="0" smtClean="0">
                <a:solidFill>
                  <a:srgbClr val="1B4367"/>
                </a:solidFill>
                <a:cs typeface="+mn-ea"/>
                <a:sym typeface="+mn-lt"/>
              </a:rPr>
              <a:t>)</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5" name="TextBox 13"/>
          <p:cNvSpPr txBox="1"/>
          <p:nvPr/>
        </p:nvSpPr>
        <p:spPr>
          <a:xfrm>
            <a:off x="1014607" y="1715061"/>
            <a:ext cx="7162740" cy="1938992"/>
          </a:xfrm>
          <a:prstGeom prst="rect">
            <a:avLst/>
          </a:prstGeom>
          <a:noFill/>
          <a:ln w="9525">
            <a:noFill/>
            <a:miter/>
          </a:ln>
        </p:spPr>
        <p:txBody>
          <a:bodyPr wrap="square" lIns="0" tIns="0" rIns="0" bIns="0">
            <a:spAutoFit/>
          </a:bodyPr>
          <a:lstStyle/>
          <a:p>
            <a:pPr marL="285750" indent="-285750">
              <a:buFont typeface="Wingdings" panose="05000000000000000000" pitchFamily="2" charset="2"/>
              <a:buChar char="Ø"/>
            </a:pPr>
            <a:r>
              <a:rPr lang="zh-TW" altLang="en-US" dirty="0" smtClean="0"/>
              <a:t>由</a:t>
            </a:r>
            <a:r>
              <a:rPr lang="en-US" altLang="zh-TW" dirty="0" smtClean="0"/>
              <a:t>Jun-Yan </a:t>
            </a:r>
            <a:r>
              <a:rPr lang="en-US" altLang="zh-TW" dirty="0"/>
              <a:t>Zhu et al.(2017)</a:t>
            </a:r>
            <a:r>
              <a:rPr lang="zh-TW" altLang="zh-TW" dirty="0" smtClean="0"/>
              <a:t>等</a:t>
            </a:r>
            <a:r>
              <a:rPr lang="zh-TW" altLang="zh-TW" dirty="0" smtClean="0"/>
              <a:t>人所提出</a:t>
            </a:r>
            <a:endParaRPr lang="en-US" altLang="zh-TW" dirty="0" smtClean="0"/>
          </a:p>
          <a:p>
            <a:pPr marL="285750" indent="-285750">
              <a:buFont typeface="Wingdings" panose="05000000000000000000" pitchFamily="2" charset="2"/>
              <a:buChar char="Ø"/>
            </a:pPr>
            <a:endParaRPr lang="en-US" altLang="zh-TW" dirty="0" smtClean="0"/>
          </a:p>
          <a:p>
            <a:pPr marL="285750" indent="-285750">
              <a:buFont typeface="Wingdings" panose="05000000000000000000" pitchFamily="2" charset="2"/>
              <a:buChar char="Ø"/>
            </a:pPr>
            <a:r>
              <a:rPr lang="zh-TW" altLang="en-US" dirty="0" smtClean="0"/>
              <a:t>為無監督式學習，不需要成對資料也能夠進行訓練</a:t>
            </a:r>
            <a:endParaRPr lang="en-US" altLang="zh-TW" dirty="0" smtClean="0"/>
          </a:p>
          <a:p>
            <a:pPr marL="285750" indent="-285750">
              <a:buFont typeface="Wingdings" panose="05000000000000000000" pitchFamily="2" charset="2"/>
              <a:buChar char="Ø"/>
            </a:pPr>
            <a:endParaRPr lang="en-US" altLang="zh-TW" dirty="0" smtClean="0"/>
          </a:p>
          <a:p>
            <a:pPr marL="285750" indent="-285750">
              <a:buFont typeface="Wingdings" panose="05000000000000000000" pitchFamily="2" charset="2"/>
              <a:buChar char="Ø"/>
            </a:pPr>
            <a:r>
              <a:rPr lang="zh-TW" altLang="en-US" dirty="0" smtClean="0"/>
              <a:t>分別訓練兩對生成器與判別器，</a:t>
            </a:r>
            <a:r>
              <a:rPr lang="zh-TW" altLang="zh-TW" dirty="0"/>
              <a:t>，其中一對生成器與判別器的任務為將</a:t>
            </a:r>
            <a:r>
              <a:rPr lang="en-US" altLang="zh-TW" dirty="0"/>
              <a:t>A</a:t>
            </a:r>
            <a:r>
              <a:rPr lang="zh-TW" altLang="zh-TW" dirty="0"/>
              <a:t>領域轉換為</a:t>
            </a:r>
            <a:r>
              <a:rPr lang="en-US" altLang="zh-TW" dirty="0"/>
              <a:t>B</a:t>
            </a:r>
            <a:r>
              <a:rPr lang="zh-TW" altLang="zh-TW" dirty="0"/>
              <a:t>領域的圖片並判斷生成出來的圖片與</a:t>
            </a:r>
            <a:r>
              <a:rPr lang="en-US" altLang="zh-TW" dirty="0"/>
              <a:t>B</a:t>
            </a:r>
            <a:r>
              <a:rPr lang="zh-TW" altLang="zh-TW" dirty="0"/>
              <a:t>領域圖片的相似程。另一對生成器則是將</a:t>
            </a:r>
            <a:r>
              <a:rPr lang="en-US" altLang="zh-TW" dirty="0"/>
              <a:t>B</a:t>
            </a:r>
            <a:r>
              <a:rPr lang="zh-TW" altLang="zh-TW" dirty="0"/>
              <a:t>領域的圖片轉換回</a:t>
            </a:r>
            <a:r>
              <a:rPr lang="en-US" altLang="zh-TW" dirty="0"/>
              <a:t>A</a:t>
            </a:r>
            <a:r>
              <a:rPr lang="zh-TW" altLang="zh-TW" dirty="0"/>
              <a:t>領域的圖片，而判別器判斷生成回去的圖片是否與原來</a:t>
            </a:r>
            <a:r>
              <a:rPr lang="en-US" altLang="zh-TW" dirty="0"/>
              <a:t>A</a:t>
            </a:r>
            <a:r>
              <a:rPr lang="zh-TW" altLang="zh-TW" dirty="0"/>
              <a:t>領域的圖片</a:t>
            </a:r>
            <a:r>
              <a:rPr lang="zh-TW" altLang="zh-TW" dirty="0" smtClean="0"/>
              <a:t>相似</a:t>
            </a:r>
            <a:endParaRPr lang="en-US" altLang="zh-TW" dirty="0" smtClean="0"/>
          </a:p>
          <a:p>
            <a:pPr marL="285750" indent="-285750">
              <a:buFont typeface="Wingdings" panose="05000000000000000000" pitchFamily="2" charset="2"/>
              <a:buChar char="Ø"/>
            </a:pPr>
            <a:endParaRPr lang="en-US" altLang="zh-TW" dirty="0"/>
          </a:p>
          <a:p>
            <a:pPr marL="285750" indent="-285750">
              <a:buFont typeface="Wingdings" panose="05000000000000000000" pitchFamily="2" charset="2"/>
              <a:buChar char="Ø"/>
            </a:pPr>
            <a:r>
              <a:rPr lang="zh-TW" altLang="en-US" dirty="0"/>
              <a:t>判</a:t>
            </a:r>
            <a:r>
              <a:rPr lang="zh-TW" altLang="en-US" dirty="0" smtClean="0"/>
              <a:t>別器採用</a:t>
            </a:r>
            <a:r>
              <a:rPr lang="en-US" altLang="zh-TW" dirty="0" err="1" smtClean="0"/>
              <a:t>PatchGAN</a:t>
            </a:r>
            <a:endParaRPr lang="en-US" altLang="zh-TW" dirty="0" smtClean="0"/>
          </a:p>
        </p:txBody>
      </p:sp>
    </p:spTree>
    <p:extLst>
      <p:ext uri="{BB962C8B-B14F-4D97-AF65-F5344CB8AC3E}">
        <p14:creationId xmlns:p14="http://schemas.microsoft.com/office/powerpoint/2010/main" val="12828929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err="1" smtClean="0">
                <a:solidFill>
                  <a:srgbClr val="1B4367"/>
                </a:solidFill>
                <a:cs typeface="+mn-ea"/>
                <a:sym typeface="+mn-lt"/>
              </a:rPr>
              <a:t>CycleGAN</a:t>
            </a:r>
            <a:r>
              <a:rPr lang="zh-TW" altLang="en-US" sz="2000" b="1" dirty="0" smtClean="0">
                <a:solidFill>
                  <a:srgbClr val="1B4367"/>
                </a:solidFill>
                <a:cs typeface="+mn-ea"/>
                <a:sym typeface="+mn-lt"/>
              </a:rPr>
              <a:t>基本架構</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3074" name="Picture 2" descr="16528551674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0885" y="1899727"/>
            <a:ext cx="4474640" cy="2580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924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椭圆 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483768" y="2709756"/>
            <a:ext cx="4171762" cy="592470"/>
          </a:xfrm>
          <a:prstGeom prst="rect">
            <a:avLst/>
          </a:prstGeom>
          <a:noFill/>
        </p:spPr>
        <p:txBody>
          <a:bodyPr wrap="square" lIns="68580" tIns="34290" rIns="68580" bIns="34290" rtlCol="0">
            <a:spAutoFit/>
          </a:bodyPr>
          <a:lstStyle/>
          <a:p>
            <a:pPr algn="ctr"/>
            <a:r>
              <a:rPr lang="zh-TW" altLang="en-US" sz="3400" b="1" dirty="0" smtClean="0">
                <a:solidFill>
                  <a:srgbClr val="1B4367"/>
                </a:solidFill>
                <a:cs typeface="+mn-ea"/>
                <a:sym typeface="+mn-lt"/>
              </a:rPr>
              <a:t>緒論</a:t>
            </a:r>
            <a:endParaRPr lang="zh-CN" altLang="en-US" sz="3400" b="1" dirty="0">
              <a:solidFill>
                <a:srgbClr val="1B4367"/>
              </a:solidFill>
              <a:cs typeface="+mn-ea"/>
              <a:sym typeface="+mn-lt"/>
            </a:endParaRPr>
          </a:p>
        </p:txBody>
      </p:sp>
      <p:sp>
        <p:nvSpPr>
          <p:cNvPr id="95" name="文本框 11"/>
          <p:cNvSpPr txBox="1"/>
          <p:nvPr/>
        </p:nvSpPr>
        <p:spPr>
          <a:xfrm>
            <a:off x="3713476" y="1575042"/>
            <a:ext cx="1732894" cy="815736"/>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cs typeface="+mn-ea"/>
                <a:sym typeface="+mn-lt"/>
              </a:rPr>
              <a:t>01</a:t>
            </a:r>
            <a:endParaRPr lang="zh-CN" altLang="en-US" sz="5400" dirty="0">
              <a:solidFill>
                <a:schemeClr val="bg1"/>
              </a:solidFill>
              <a:cs typeface="+mn-ea"/>
              <a:sym typeface="+mn-lt"/>
            </a:endParaRPr>
          </a:p>
          <a:p>
            <a:pPr algn="ctr">
              <a:lnSpc>
                <a:spcPts val="3000"/>
              </a:lnSpc>
            </a:pPr>
            <a:r>
              <a:rPr lang="en-US" altLang="zh-CN" sz="2400" dirty="0" smtClean="0">
                <a:solidFill>
                  <a:schemeClr val="bg1"/>
                </a:solidFill>
                <a:cs typeface="+mn-ea"/>
                <a:sym typeface="+mn-lt"/>
              </a:rPr>
              <a:t>PART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err="1" smtClean="0">
                <a:solidFill>
                  <a:srgbClr val="1B4367"/>
                </a:solidFill>
                <a:cs typeface="+mn-ea"/>
                <a:sym typeface="+mn-lt"/>
              </a:rPr>
              <a:t>CycleGAN</a:t>
            </a:r>
            <a:r>
              <a:rPr lang="zh-TW" altLang="en-US" sz="2000" b="1" dirty="0" smtClean="0">
                <a:solidFill>
                  <a:srgbClr val="1B4367"/>
                </a:solidFill>
                <a:cs typeface="+mn-ea"/>
                <a:sym typeface="+mn-lt"/>
              </a:rPr>
              <a:t>應用範例</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098" name="Picture 2" descr="16583947843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212" y="1822092"/>
            <a:ext cx="4111427" cy="146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descr="165839479817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9011" y="3344855"/>
            <a:ext cx="4111427" cy="1530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09068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椭圆 10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1"/>
          <p:cNvSpPr txBox="1"/>
          <p:nvPr/>
        </p:nvSpPr>
        <p:spPr>
          <a:xfrm>
            <a:off x="2483768" y="2709756"/>
            <a:ext cx="4171762" cy="592470"/>
          </a:xfrm>
          <a:prstGeom prst="rect">
            <a:avLst/>
          </a:prstGeom>
          <a:noFill/>
        </p:spPr>
        <p:txBody>
          <a:bodyPr wrap="square" lIns="68580" tIns="34290" rIns="68580" bIns="34290" rtlCol="0">
            <a:spAutoFit/>
          </a:bodyPr>
          <a:lstStyle/>
          <a:p>
            <a:pPr algn="ctr"/>
            <a:r>
              <a:rPr lang="zh-TW" altLang="en-US" sz="3400" b="1" dirty="0" smtClean="0">
                <a:solidFill>
                  <a:srgbClr val="1B4367"/>
                </a:solidFill>
                <a:cs typeface="+mn-ea"/>
                <a:sym typeface="+mn-lt"/>
              </a:rPr>
              <a:t>研究方法</a:t>
            </a:r>
            <a:endParaRPr lang="zh-CN" altLang="en-US" sz="3400" b="1" dirty="0">
              <a:solidFill>
                <a:srgbClr val="1B4367"/>
              </a:solidFill>
              <a:cs typeface="+mn-ea"/>
              <a:sym typeface="+mn-lt"/>
            </a:endParaRPr>
          </a:p>
        </p:txBody>
      </p:sp>
      <p:sp>
        <p:nvSpPr>
          <p:cNvPr id="105" name="文本框 11"/>
          <p:cNvSpPr txBox="1"/>
          <p:nvPr/>
        </p:nvSpPr>
        <p:spPr>
          <a:xfrm>
            <a:off x="3713476" y="1575042"/>
            <a:ext cx="1732894" cy="838691"/>
          </a:xfrm>
          <a:prstGeom prst="rect">
            <a:avLst/>
          </a:prstGeom>
          <a:noFill/>
        </p:spPr>
        <p:txBody>
          <a:bodyPr wrap="square" lIns="68580" tIns="34290" rIns="68580" bIns="34290" rtlCol="0">
            <a:spAutoFit/>
          </a:bodyPr>
          <a:lstStyle/>
          <a:p>
            <a:pPr algn="ctr">
              <a:lnSpc>
                <a:spcPts val="3000"/>
              </a:lnSpc>
            </a:pPr>
            <a:r>
              <a:rPr lang="en-US" altLang="zh-CN" sz="5400" dirty="0" smtClean="0">
                <a:solidFill>
                  <a:schemeClr val="bg1"/>
                </a:solidFill>
                <a:cs typeface="+mn-ea"/>
                <a:sym typeface="+mn-lt"/>
              </a:rPr>
              <a:t>0</a:t>
            </a:r>
            <a:r>
              <a:rPr lang="en-US" altLang="zh-TW" sz="5400" dirty="0" smtClean="0">
                <a:solidFill>
                  <a:schemeClr val="bg1"/>
                </a:solidFill>
                <a:cs typeface="+mn-ea"/>
                <a:sym typeface="+mn-lt"/>
              </a:rPr>
              <a:t>3</a:t>
            </a:r>
            <a:endParaRPr lang="zh-CN" altLang="en-US" sz="5400" dirty="0">
              <a:solidFill>
                <a:schemeClr val="bg1"/>
              </a:solidFill>
              <a:cs typeface="+mn-ea"/>
              <a:sym typeface="+mn-lt"/>
            </a:endParaRPr>
          </a:p>
          <a:p>
            <a:pPr algn="ctr">
              <a:lnSpc>
                <a:spcPts val="3000"/>
              </a:lnSpc>
            </a:pPr>
            <a:r>
              <a:rPr lang="en-US" altLang="zh-CN" sz="2400" dirty="0" smtClean="0">
                <a:solidFill>
                  <a:schemeClr val="bg1"/>
                </a:solidFill>
                <a:cs typeface="+mn-ea"/>
                <a:sym typeface="+mn-lt"/>
              </a:rPr>
              <a:t>PART </a:t>
            </a:r>
          </a:p>
        </p:txBody>
      </p:sp>
    </p:spTree>
    <p:extLst>
      <p:ext uri="{BB962C8B-B14F-4D97-AF65-F5344CB8AC3E}">
        <p14:creationId xmlns:p14="http://schemas.microsoft.com/office/powerpoint/2010/main" val="4081778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研究架構</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研究方法</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5122" name="Picture 2" descr="16570310645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1019" y="640644"/>
            <a:ext cx="3208005" cy="4027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9047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資料蒐集</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研究方法</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1317072" y="1694576"/>
            <a:ext cx="3497996" cy="1600438"/>
          </a:xfrm>
          <a:prstGeom prst="rect">
            <a:avLst/>
          </a:prstGeom>
        </p:spPr>
        <p:txBody>
          <a:bodyPr wrap="square">
            <a:spAutoFit/>
          </a:bodyPr>
          <a:lstStyle/>
          <a:p>
            <a:pPr marL="285750" indent="-285750">
              <a:buFont typeface="Wingdings" panose="05000000000000000000" pitchFamily="2" charset="2"/>
              <a:buChar char="Ø"/>
            </a:pPr>
            <a:r>
              <a:rPr lang="en-US" altLang="zh-TW" dirty="0" smtClean="0">
                <a:latin typeface="+mn-ea"/>
                <a:cs typeface="Times New Roman" panose="02020603050405020304" pitchFamily="18" charset="0"/>
              </a:rPr>
              <a:t>Pix2pix</a:t>
            </a:r>
            <a:r>
              <a:rPr lang="zh-TW" altLang="en-US" dirty="0" smtClean="0">
                <a:latin typeface="+mn-ea"/>
                <a:cs typeface="Times New Roman" panose="02020603050405020304" pitchFamily="18" charset="0"/>
              </a:rPr>
              <a:t>須找出相對應的圖片當成訓練資料，相同場景的素模以及擬真照片為一組資料</a:t>
            </a:r>
            <a:endParaRPr lang="en-US" altLang="zh-TW" dirty="0" smtClean="0">
              <a:latin typeface="+mn-ea"/>
              <a:cs typeface="Times New Roman" panose="02020603050405020304" pitchFamily="18" charset="0"/>
            </a:endParaRPr>
          </a:p>
          <a:p>
            <a:endParaRPr lang="en-US" altLang="zh-TW" dirty="0" smtClean="0">
              <a:latin typeface="+mn-ea"/>
              <a:cs typeface="Times New Roman" panose="02020603050405020304" pitchFamily="18" charset="0"/>
            </a:endParaRPr>
          </a:p>
          <a:p>
            <a:endParaRPr lang="en-US" altLang="zh-TW" dirty="0" smtClean="0">
              <a:latin typeface="+mn-ea"/>
              <a:cs typeface="Times New Roman" panose="02020603050405020304" pitchFamily="18" charset="0"/>
            </a:endParaRPr>
          </a:p>
          <a:p>
            <a:pPr marL="285750" indent="-285750">
              <a:buFont typeface="Wingdings" panose="05000000000000000000" pitchFamily="2" charset="2"/>
              <a:buChar char="Ø"/>
            </a:pPr>
            <a:r>
              <a:rPr lang="en-US" altLang="zh-TW" dirty="0" err="1" smtClean="0">
                <a:latin typeface="+mn-ea"/>
                <a:cs typeface="Times New Roman" panose="02020603050405020304" pitchFamily="18" charset="0"/>
              </a:rPr>
              <a:t>CycleGAN</a:t>
            </a:r>
            <a:r>
              <a:rPr lang="zh-TW" altLang="en-US" dirty="0" smtClean="0">
                <a:latin typeface="+mn-ea"/>
                <a:cs typeface="Times New Roman" panose="02020603050405020304" pitchFamily="18" charset="0"/>
              </a:rPr>
              <a:t>不須相對應的圖片，只需大量的素模以及擬真照片</a:t>
            </a:r>
            <a:endParaRPr lang="zh-TW" altLang="en-US" dirty="0">
              <a:latin typeface="+mn-ea"/>
            </a:endParaRPr>
          </a:p>
        </p:txBody>
      </p:sp>
      <p:pic>
        <p:nvPicPr>
          <p:cNvPr id="6146" name="Picture 2" descr="16552952758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9772" y="841792"/>
            <a:ext cx="3267188" cy="3556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57196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資料蒐集</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研究方法</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1317072" y="1694576"/>
            <a:ext cx="7083216" cy="1384995"/>
          </a:xfrm>
          <a:prstGeom prst="rect">
            <a:avLst/>
          </a:prstGeom>
        </p:spPr>
        <p:txBody>
          <a:bodyPr wrap="square">
            <a:spAutoFit/>
          </a:bodyPr>
          <a:lstStyle/>
          <a:p>
            <a:pPr marL="285750" indent="-285750">
              <a:buFont typeface="Wingdings" panose="05000000000000000000" pitchFamily="2" charset="2"/>
              <a:buChar char="Ø"/>
            </a:pPr>
            <a:r>
              <a:rPr lang="zh-TW" altLang="en-US" dirty="0" smtClean="0">
                <a:latin typeface="+mn-ea"/>
                <a:cs typeface="Times New Roman" panose="02020603050405020304" pitchFamily="18" charset="0"/>
              </a:rPr>
              <a:t>選擇臥室做為主要資料集</a:t>
            </a:r>
            <a:endParaRPr lang="en-US" altLang="zh-TW" dirty="0" smtClean="0">
              <a:latin typeface="+mn-ea"/>
              <a:cs typeface="Times New Roman" panose="02020603050405020304" pitchFamily="18" charset="0"/>
            </a:endParaRPr>
          </a:p>
          <a:p>
            <a:endParaRPr lang="en-US" altLang="zh-TW" dirty="0" smtClean="0">
              <a:latin typeface="+mn-ea"/>
              <a:cs typeface="Times New Roman" panose="02020603050405020304" pitchFamily="18" charset="0"/>
            </a:endParaRPr>
          </a:p>
          <a:p>
            <a:pPr marL="285750" indent="-285750">
              <a:buFont typeface="Wingdings" panose="05000000000000000000" pitchFamily="2" charset="2"/>
              <a:buChar char="Ø"/>
            </a:pPr>
            <a:r>
              <a:rPr lang="zh-TW" altLang="en-US" dirty="0" smtClean="0">
                <a:latin typeface="+mn-ea"/>
                <a:cs typeface="Times New Roman" panose="02020603050405020304" pitchFamily="18" charset="0"/>
              </a:rPr>
              <a:t>坪數選擇在</a:t>
            </a:r>
            <a:r>
              <a:rPr lang="en-US" altLang="zh-TW" dirty="0" smtClean="0">
                <a:latin typeface="+mn-ea"/>
                <a:cs typeface="Times New Roman" panose="02020603050405020304" pitchFamily="18" charset="0"/>
              </a:rPr>
              <a:t>15</a:t>
            </a:r>
            <a:r>
              <a:rPr lang="zh-TW" altLang="en-US" dirty="0" smtClean="0">
                <a:latin typeface="+mn-ea"/>
                <a:cs typeface="Times New Roman" panose="02020603050405020304" pitchFamily="18" charset="0"/>
              </a:rPr>
              <a:t>坪以內</a:t>
            </a:r>
            <a:endParaRPr lang="en-US" altLang="zh-TW" dirty="0" smtClean="0">
              <a:latin typeface="+mn-ea"/>
              <a:cs typeface="Times New Roman" panose="02020603050405020304" pitchFamily="18" charset="0"/>
            </a:endParaRPr>
          </a:p>
          <a:p>
            <a:pPr marL="285750" indent="-285750">
              <a:buFont typeface="Wingdings" panose="05000000000000000000" pitchFamily="2" charset="2"/>
              <a:buChar char="Ø"/>
            </a:pPr>
            <a:endParaRPr lang="en-US" altLang="zh-TW" dirty="0">
              <a:latin typeface="+mn-ea"/>
              <a:cs typeface="Times New Roman" panose="02020603050405020304" pitchFamily="18" charset="0"/>
            </a:endParaRPr>
          </a:p>
          <a:p>
            <a:pPr marL="285750" indent="-285750">
              <a:buFont typeface="Wingdings" panose="05000000000000000000" pitchFamily="2" charset="2"/>
              <a:buChar char="Ø"/>
            </a:pPr>
            <a:r>
              <a:rPr lang="zh-TW" altLang="en-US" dirty="0" smtClean="0">
                <a:latin typeface="+mn-ea"/>
                <a:cs typeface="Times New Roman" panose="02020603050405020304" pitchFamily="18" charset="0"/>
              </a:rPr>
              <a:t>利用</a:t>
            </a:r>
            <a:r>
              <a:rPr lang="en-US" altLang="zh-TW" dirty="0" err="1" smtClean="0">
                <a:latin typeface="+mn-ea"/>
                <a:cs typeface="Times New Roman" panose="02020603050405020304" pitchFamily="18" charset="0"/>
              </a:rPr>
              <a:t>SketchUp</a:t>
            </a:r>
            <a:r>
              <a:rPr lang="zh-TW" altLang="en-US" dirty="0" smtClean="0">
                <a:latin typeface="+mn-ea"/>
                <a:cs typeface="Times New Roman" panose="02020603050405020304" pitchFamily="18" charset="0"/>
              </a:rPr>
              <a:t>建模、</a:t>
            </a:r>
            <a:r>
              <a:rPr lang="en-US" altLang="zh-TW" dirty="0" smtClean="0">
                <a:latin typeface="+mn-ea"/>
                <a:cs typeface="Times New Roman" panose="02020603050405020304" pitchFamily="18" charset="0"/>
              </a:rPr>
              <a:t>V-Ray</a:t>
            </a:r>
            <a:r>
              <a:rPr lang="zh-TW" altLang="en-US" dirty="0" smtClean="0">
                <a:latin typeface="+mn-ea"/>
                <a:cs typeface="Times New Roman" panose="02020603050405020304" pitchFamily="18" charset="0"/>
              </a:rPr>
              <a:t>進行渲染</a:t>
            </a:r>
            <a:endParaRPr lang="en-US" altLang="zh-TW" dirty="0" smtClean="0">
              <a:latin typeface="+mn-ea"/>
              <a:cs typeface="Times New Roman" panose="02020603050405020304" pitchFamily="18" charset="0"/>
            </a:endParaRPr>
          </a:p>
          <a:p>
            <a:endParaRPr lang="en-US" altLang="zh-TW" dirty="0">
              <a:latin typeface="+mn-ea"/>
              <a:cs typeface="Times New Roman" panose="02020603050405020304" pitchFamily="18" charset="0"/>
            </a:endParaRPr>
          </a:p>
        </p:txBody>
      </p:sp>
      <p:sp>
        <p:nvSpPr>
          <p:cNvPr id="7" name="TextBox 13"/>
          <p:cNvSpPr txBox="1"/>
          <p:nvPr/>
        </p:nvSpPr>
        <p:spPr>
          <a:xfrm>
            <a:off x="871788" y="3367317"/>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資料</a:t>
            </a:r>
            <a:r>
              <a:rPr lang="zh-TW" altLang="en-US" sz="2000" b="1" dirty="0">
                <a:solidFill>
                  <a:srgbClr val="1B4367"/>
                </a:solidFill>
                <a:cs typeface="+mn-ea"/>
                <a:sym typeface="+mn-lt"/>
              </a:rPr>
              <a:t>增強</a:t>
            </a:r>
            <a:endParaRPr lang="zh-CN" altLang="en-US" sz="2000" b="1" dirty="0">
              <a:solidFill>
                <a:srgbClr val="1B4367"/>
              </a:solidFill>
              <a:cs typeface="+mn-ea"/>
              <a:sym typeface="+mn-lt"/>
            </a:endParaRPr>
          </a:p>
        </p:txBody>
      </p:sp>
      <p:sp>
        <p:nvSpPr>
          <p:cNvPr id="8" name="矩形 7"/>
          <p:cNvSpPr/>
          <p:nvPr/>
        </p:nvSpPr>
        <p:spPr>
          <a:xfrm>
            <a:off x="1332174" y="3962840"/>
            <a:ext cx="7083216" cy="307777"/>
          </a:xfrm>
          <a:prstGeom prst="rect">
            <a:avLst/>
          </a:prstGeom>
        </p:spPr>
        <p:txBody>
          <a:bodyPr wrap="square">
            <a:spAutoFit/>
          </a:bodyPr>
          <a:lstStyle/>
          <a:p>
            <a:pPr marL="285750" indent="-285750">
              <a:buFont typeface="Wingdings" panose="05000000000000000000" pitchFamily="2" charset="2"/>
              <a:buChar char="Ø"/>
            </a:pPr>
            <a:r>
              <a:rPr lang="zh-TW" altLang="en-US" dirty="0" smtClean="0">
                <a:latin typeface="+mn-ea"/>
                <a:cs typeface="Times New Roman" panose="02020603050405020304" pitchFamily="18" charset="0"/>
              </a:rPr>
              <a:t>將圖片水平翻轉</a:t>
            </a:r>
            <a:endParaRPr lang="en-US" altLang="zh-TW" dirty="0">
              <a:latin typeface="+mn-ea"/>
              <a:cs typeface="Times New Roman" panose="02020603050405020304" pitchFamily="18" charset="0"/>
            </a:endParaRPr>
          </a:p>
        </p:txBody>
      </p:sp>
    </p:spTree>
    <p:extLst>
      <p:ext uri="{BB962C8B-B14F-4D97-AF65-F5344CB8AC3E}">
        <p14:creationId xmlns:p14="http://schemas.microsoft.com/office/powerpoint/2010/main" val="4346472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資料前處理</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研究方法</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254737" y="1432461"/>
            <a:ext cx="7083216" cy="1815882"/>
          </a:xfrm>
          <a:prstGeom prst="rect">
            <a:avLst/>
          </a:prstGeom>
        </p:spPr>
        <p:txBody>
          <a:bodyPr wrap="square">
            <a:spAutoFit/>
          </a:bodyPr>
          <a:lstStyle/>
          <a:p>
            <a:endParaRPr lang="en-US" altLang="zh-TW" dirty="0" smtClean="0"/>
          </a:p>
          <a:p>
            <a:pPr marL="285750" indent="-285750">
              <a:buFont typeface="Wingdings" panose="05000000000000000000" pitchFamily="2" charset="2"/>
              <a:buChar char="Ø"/>
            </a:pPr>
            <a:r>
              <a:rPr lang="zh-TW" altLang="en-US" dirty="0" smtClean="0">
                <a:latin typeface="+mn-ea"/>
              </a:rPr>
              <a:t>將圖片等比例縮小至</a:t>
            </a:r>
            <a:r>
              <a:rPr lang="en-US" altLang="zh-TW" dirty="0" smtClean="0">
                <a:latin typeface="+mn-ea"/>
              </a:rPr>
              <a:t>256x256</a:t>
            </a:r>
          </a:p>
          <a:p>
            <a:endParaRPr lang="en-US" altLang="zh-TW" dirty="0" smtClean="0">
              <a:latin typeface="+mn-ea"/>
            </a:endParaRPr>
          </a:p>
          <a:p>
            <a:pPr marL="285750" indent="-285750">
              <a:buFont typeface="Wingdings" panose="05000000000000000000" pitchFamily="2" charset="2"/>
              <a:buChar char="Ø"/>
            </a:pPr>
            <a:r>
              <a:rPr lang="zh-TW" altLang="en-US" dirty="0" smtClean="0"/>
              <a:t>將所有成對圖片合併為</a:t>
            </a:r>
            <a:r>
              <a:rPr lang="en-US" altLang="zh-TW" dirty="0" smtClean="0"/>
              <a:t>256x512</a:t>
            </a:r>
            <a:r>
              <a:rPr lang="zh-TW" altLang="en-US" dirty="0" smtClean="0"/>
              <a:t>並另存為新圖片以方便</a:t>
            </a:r>
            <a:r>
              <a:rPr lang="en-US" altLang="zh-TW" dirty="0" smtClean="0"/>
              <a:t>Pix2pix</a:t>
            </a:r>
            <a:r>
              <a:rPr lang="zh-TW" altLang="en-US" dirty="0" smtClean="0"/>
              <a:t>模型訓練時標註</a:t>
            </a:r>
            <a:endParaRPr lang="en-US" altLang="zh-TW" dirty="0" smtClean="0"/>
          </a:p>
          <a:p>
            <a:endParaRPr lang="en-US" altLang="zh-TW" dirty="0" smtClean="0"/>
          </a:p>
          <a:p>
            <a:pPr marL="285750" indent="-285750">
              <a:buFont typeface="Wingdings" panose="05000000000000000000" pitchFamily="2" charset="2"/>
              <a:buChar char="Ø"/>
            </a:pPr>
            <a:endParaRPr lang="en-US" altLang="zh-TW" dirty="0"/>
          </a:p>
          <a:p>
            <a:endParaRPr lang="en-US" altLang="zh-TW" dirty="0" smtClean="0">
              <a:latin typeface="+mn-ea"/>
            </a:endParaRPr>
          </a:p>
          <a:p>
            <a:pPr marL="285750" indent="-285750">
              <a:buFont typeface="Wingdings" panose="05000000000000000000" pitchFamily="2" charset="2"/>
              <a:buChar char="Ø"/>
            </a:pPr>
            <a:endParaRPr lang="zh-TW" altLang="en-US" dirty="0">
              <a:latin typeface="+mn-ea"/>
            </a:endParaRPr>
          </a:p>
        </p:txBody>
      </p:sp>
      <p:pic>
        <p:nvPicPr>
          <p:cNvPr id="7170" name="Picture 2" des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6541" y="2593022"/>
            <a:ext cx="4538018" cy="2266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80914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以</a:t>
            </a:r>
            <a:r>
              <a:rPr lang="en-US" altLang="zh-TW" sz="2000" b="1" dirty="0" err="1">
                <a:solidFill>
                  <a:srgbClr val="1B4367"/>
                </a:solidFill>
                <a:cs typeface="+mn-ea"/>
                <a:sym typeface="+mn-lt"/>
              </a:rPr>
              <a:t>FastFCN</a:t>
            </a:r>
            <a:r>
              <a:rPr lang="zh-TW" altLang="en-US" sz="2000" b="1" dirty="0">
                <a:solidFill>
                  <a:srgbClr val="1B4367"/>
                </a:solidFill>
                <a:cs typeface="+mn-ea"/>
                <a:sym typeface="+mn-lt"/>
              </a:rPr>
              <a:t>進行語義分割</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研究方法</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1317072" y="1694576"/>
            <a:ext cx="7083216" cy="1169551"/>
          </a:xfrm>
          <a:prstGeom prst="rect">
            <a:avLst/>
          </a:prstGeom>
        </p:spPr>
        <p:txBody>
          <a:bodyPr wrap="square">
            <a:spAutoFit/>
          </a:bodyPr>
          <a:lstStyle/>
          <a:p>
            <a:pPr marL="342900" indent="-342900">
              <a:buFont typeface="+mj-lt"/>
              <a:buAutoNum type="arabicPeriod"/>
            </a:pPr>
            <a:r>
              <a:rPr lang="en-US" altLang="zh-TW" dirty="0"/>
              <a:t>GitHub</a:t>
            </a:r>
            <a:r>
              <a:rPr lang="zh-TW" altLang="zh-TW" dirty="0"/>
              <a:t>上所提供的</a:t>
            </a:r>
            <a:r>
              <a:rPr lang="en-US" altLang="zh-TW" dirty="0" err="1"/>
              <a:t>FastFCN</a:t>
            </a:r>
            <a:r>
              <a:rPr lang="zh-TW" altLang="zh-TW" dirty="0"/>
              <a:t>的預訓練模型，且該模型使用的資料集為</a:t>
            </a:r>
            <a:r>
              <a:rPr lang="en-US" altLang="zh-TW" dirty="0">
                <a:solidFill>
                  <a:srgbClr val="FF0000"/>
                </a:solidFill>
              </a:rPr>
              <a:t>ADE20K</a:t>
            </a:r>
            <a:r>
              <a:rPr lang="zh-TW" altLang="zh-TW" dirty="0"/>
              <a:t>，</a:t>
            </a:r>
            <a:r>
              <a:rPr lang="en-US" altLang="zh-TW" dirty="0">
                <a:solidFill>
                  <a:srgbClr val="FF0000"/>
                </a:solidFill>
              </a:rPr>
              <a:t>ADE20K</a:t>
            </a:r>
            <a:r>
              <a:rPr lang="zh-TW" altLang="zh-TW" dirty="0"/>
              <a:t>的資料集擁有超過</a:t>
            </a:r>
            <a:r>
              <a:rPr lang="en-US" altLang="zh-TW" dirty="0"/>
              <a:t>27000</a:t>
            </a:r>
            <a:r>
              <a:rPr lang="zh-TW" altLang="zh-TW" dirty="0"/>
              <a:t>張圖片，其中</a:t>
            </a:r>
            <a:r>
              <a:rPr lang="en-US" altLang="zh-TW" dirty="0"/>
              <a:t>25000</a:t>
            </a:r>
            <a:r>
              <a:rPr lang="zh-TW" altLang="zh-TW" dirty="0"/>
              <a:t>張是訓練用的資料，</a:t>
            </a:r>
            <a:r>
              <a:rPr lang="en-US" altLang="zh-TW" dirty="0"/>
              <a:t>2000</a:t>
            </a:r>
            <a:r>
              <a:rPr lang="zh-TW" altLang="zh-TW" dirty="0"/>
              <a:t>張是驗證用的，其中包含建築的部分有</a:t>
            </a:r>
            <a:r>
              <a:rPr lang="en-US" altLang="zh-TW" dirty="0"/>
              <a:t>10.7</a:t>
            </a:r>
            <a:r>
              <a:rPr lang="en-US" altLang="zh-TW" dirty="0" smtClean="0"/>
              <a:t>%</a:t>
            </a:r>
            <a:r>
              <a:rPr lang="zh-TW" altLang="zh-TW" dirty="0" smtClean="0"/>
              <a:t>。</a:t>
            </a:r>
            <a:endParaRPr lang="en-US" altLang="zh-TW" dirty="0" smtClean="0"/>
          </a:p>
          <a:p>
            <a:pPr marL="342900" indent="-342900">
              <a:buFont typeface="+mj-lt"/>
              <a:buAutoNum type="arabicPeriod"/>
            </a:pPr>
            <a:endParaRPr lang="en-US" altLang="zh-TW" dirty="0" smtClean="0"/>
          </a:p>
          <a:p>
            <a:pPr marL="342900" indent="-342900">
              <a:buFont typeface="+mj-lt"/>
              <a:buAutoNum type="arabicPeriod"/>
            </a:pPr>
            <a:r>
              <a:rPr lang="en-US" altLang="zh-TW" dirty="0" err="1"/>
              <a:t>OpenCV</a:t>
            </a:r>
            <a:r>
              <a:rPr lang="zh-TW" altLang="zh-TW" dirty="0"/>
              <a:t>把目標圖中的背景去掉，產出保留前景的遮罩圖檔，再丟</a:t>
            </a:r>
            <a:r>
              <a:rPr lang="zh-TW" altLang="zh-TW" dirty="0" smtClean="0"/>
              <a:t>入</a:t>
            </a:r>
            <a:r>
              <a:rPr lang="en-US" altLang="zh-TW" dirty="0" smtClean="0"/>
              <a:t>GAN</a:t>
            </a:r>
            <a:r>
              <a:rPr lang="zh-TW" altLang="zh-TW" dirty="0" smtClean="0"/>
              <a:t>進行</a:t>
            </a:r>
            <a:r>
              <a:rPr lang="zh-TW" altLang="zh-TW" dirty="0"/>
              <a:t>訓練</a:t>
            </a:r>
            <a:endParaRPr lang="zh-TW" altLang="en-US" dirty="0">
              <a:latin typeface="+mn-ea"/>
            </a:endParaRPr>
          </a:p>
        </p:txBody>
      </p:sp>
    </p:spTree>
    <p:extLst>
      <p:ext uri="{BB962C8B-B14F-4D97-AF65-F5344CB8AC3E}">
        <p14:creationId xmlns:p14="http://schemas.microsoft.com/office/powerpoint/2010/main" val="8114700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a:solidFill>
                  <a:srgbClr val="1B4367"/>
                </a:solidFill>
                <a:cs typeface="+mn-ea"/>
                <a:sym typeface="+mn-lt"/>
              </a:rPr>
              <a:t>Pix2Pix</a:t>
            </a:r>
            <a:r>
              <a:rPr lang="zh-TW" altLang="en-US" sz="2000" b="1" dirty="0">
                <a:solidFill>
                  <a:srgbClr val="1B4367"/>
                </a:solidFill>
                <a:cs typeface="+mn-ea"/>
                <a:sym typeface="+mn-lt"/>
              </a:rPr>
              <a:t>為基礎</a:t>
            </a:r>
            <a:r>
              <a:rPr lang="zh-TW" altLang="en-US" sz="2000" b="1" dirty="0" smtClean="0">
                <a:solidFill>
                  <a:srgbClr val="1B4367"/>
                </a:solidFill>
                <a:cs typeface="+mn-ea"/>
                <a:sym typeface="+mn-lt"/>
              </a:rPr>
              <a:t>加入進行擬真圖的轉換</a:t>
            </a:r>
            <a:r>
              <a:rPr lang="en-US" altLang="zh-TW" sz="2000" b="1" dirty="0" smtClean="0">
                <a:solidFill>
                  <a:srgbClr val="1B4367"/>
                </a:solidFill>
                <a:cs typeface="+mn-ea"/>
                <a:sym typeface="+mn-lt"/>
              </a:rPr>
              <a:t>(</a:t>
            </a:r>
            <a:r>
              <a:rPr lang="zh-TW" altLang="en-US" sz="2000" b="1" dirty="0" smtClean="0">
                <a:solidFill>
                  <a:srgbClr val="1B4367"/>
                </a:solidFill>
                <a:cs typeface="+mn-ea"/>
                <a:sym typeface="+mn-lt"/>
              </a:rPr>
              <a:t>生成器</a:t>
            </a:r>
            <a:r>
              <a:rPr lang="en-US" altLang="zh-TW" sz="2000" b="1" dirty="0" smtClean="0">
                <a:solidFill>
                  <a:srgbClr val="1B4367"/>
                </a:solidFill>
                <a:cs typeface="+mn-ea"/>
                <a:sym typeface="+mn-lt"/>
              </a:rPr>
              <a:t>)</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研究方法</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317072" y="1694576"/>
            <a:ext cx="7083216" cy="738664"/>
          </a:xfrm>
          <a:prstGeom prst="rect">
            <a:avLst/>
          </a:prstGeom>
        </p:spPr>
        <p:txBody>
          <a:bodyPr wrap="square">
            <a:spAutoFit/>
          </a:bodyPr>
          <a:lstStyle/>
          <a:p>
            <a:pPr marL="285750" indent="-285750">
              <a:buFont typeface="Wingdings" panose="05000000000000000000" pitchFamily="2" charset="2"/>
              <a:buChar char="Ø"/>
            </a:pPr>
            <a:r>
              <a:rPr lang="zh-TW" altLang="en-US" dirty="0"/>
              <a:t>編碼</a:t>
            </a:r>
            <a:r>
              <a:rPr lang="zh-TW" altLang="en-US" dirty="0" smtClean="0"/>
              <a:t>器</a:t>
            </a:r>
            <a:r>
              <a:rPr lang="en-US" altLang="zh-TW" dirty="0" smtClean="0">
                <a:latin typeface="+mn-ea"/>
              </a:rPr>
              <a:t>:</a:t>
            </a:r>
          </a:p>
          <a:p>
            <a:pPr lvl="1"/>
            <a:r>
              <a:rPr lang="en-US" altLang="zh-TW" dirty="0" smtClean="0">
                <a:latin typeface="+mn-ea"/>
              </a:rPr>
              <a:t>8</a:t>
            </a:r>
            <a:r>
              <a:rPr lang="zh-TW" altLang="en-US" dirty="0">
                <a:latin typeface="+mn-ea"/>
              </a:rPr>
              <a:t>層</a:t>
            </a:r>
            <a:r>
              <a:rPr lang="zh-TW" altLang="en-US" dirty="0" smtClean="0">
                <a:latin typeface="+mn-ea"/>
              </a:rPr>
              <a:t>卷</a:t>
            </a:r>
            <a:r>
              <a:rPr lang="zh-TW" altLang="en-US" dirty="0" smtClean="0">
                <a:latin typeface="+mn-ea"/>
              </a:rPr>
              <a:t>積層組成</a:t>
            </a:r>
            <a:endParaRPr lang="en-US" altLang="zh-TW" dirty="0" smtClean="0">
              <a:latin typeface="+mn-ea"/>
            </a:endParaRPr>
          </a:p>
          <a:p>
            <a:pPr lvl="1"/>
            <a:r>
              <a:rPr lang="zh-TW" altLang="en-US" dirty="0" smtClean="0">
                <a:latin typeface="+mn-ea"/>
              </a:rPr>
              <a:t>激</a:t>
            </a:r>
            <a:r>
              <a:rPr lang="zh-TW" altLang="en-US" dirty="0">
                <a:latin typeface="+mn-ea"/>
              </a:rPr>
              <a:t>活函</a:t>
            </a:r>
            <a:r>
              <a:rPr lang="zh-TW" altLang="en-US" dirty="0" smtClean="0">
                <a:latin typeface="+mn-ea"/>
              </a:rPr>
              <a:t>式</a:t>
            </a:r>
            <a:r>
              <a:rPr lang="en-US" altLang="zh-TW" dirty="0" smtClean="0">
                <a:latin typeface="+mn-ea"/>
              </a:rPr>
              <a:t>:</a:t>
            </a:r>
            <a:r>
              <a:rPr lang="en-US" altLang="zh-TW" dirty="0" smtClean="0">
                <a:latin typeface="+mn-ea"/>
              </a:rPr>
              <a:t>Leaky-</a:t>
            </a:r>
            <a:r>
              <a:rPr lang="en-US" altLang="zh-TW" dirty="0" err="1" smtClean="0">
                <a:latin typeface="+mn-ea"/>
              </a:rPr>
              <a:t>ReLU</a:t>
            </a:r>
            <a:r>
              <a:rPr lang="zh-TW" altLang="en-US" dirty="0" smtClean="0">
                <a:latin typeface="+mn-ea"/>
              </a:rPr>
              <a:t> 負斜率為</a:t>
            </a:r>
            <a:r>
              <a:rPr lang="en-US" altLang="zh-TW" dirty="0" smtClean="0">
                <a:latin typeface="+mn-ea"/>
              </a:rPr>
              <a:t>0.2</a:t>
            </a:r>
            <a:endParaRPr lang="zh-TW" altLang="en-US" dirty="0">
              <a:latin typeface="+mn-ea"/>
            </a:endParaRPr>
          </a:p>
        </p:txBody>
      </p:sp>
      <p:sp>
        <p:nvSpPr>
          <p:cNvPr id="7" name="矩形 6"/>
          <p:cNvSpPr/>
          <p:nvPr/>
        </p:nvSpPr>
        <p:spPr>
          <a:xfrm>
            <a:off x="1254737" y="2908310"/>
            <a:ext cx="7083216" cy="954107"/>
          </a:xfrm>
          <a:prstGeom prst="rect">
            <a:avLst/>
          </a:prstGeom>
        </p:spPr>
        <p:txBody>
          <a:bodyPr wrap="square">
            <a:spAutoFit/>
          </a:bodyPr>
          <a:lstStyle/>
          <a:p>
            <a:pPr marL="285750" indent="-285750">
              <a:buFont typeface="Wingdings" panose="05000000000000000000" pitchFamily="2" charset="2"/>
              <a:buChar char="Ø"/>
            </a:pPr>
            <a:r>
              <a:rPr lang="zh-TW" altLang="en-US" dirty="0" smtClean="0"/>
              <a:t>解碼器</a:t>
            </a:r>
            <a:r>
              <a:rPr lang="en-US" altLang="zh-TW" dirty="0" smtClean="0"/>
              <a:t>:</a:t>
            </a:r>
          </a:p>
          <a:p>
            <a:pPr lvl="1"/>
            <a:r>
              <a:rPr lang="en-US" altLang="zh-TW" dirty="0" smtClean="0">
                <a:latin typeface="+mn-ea"/>
              </a:rPr>
              <a:t>8</a:t>
            </a:r>
            <a:r>
              <a:rPr lang="zh-TW" altLang="en-US" dirty="0" smtClean="0">
                <a:latin typeface="+mn-ea"/>
              </a:rPr>
              <a:t>層</a:t>
            </a:r>
            <a:r>
              <a:rPr lang="zh-TW" altLang="en-US" dirty="0" smtClean="0">
                <a:latin typeface="+mn-ea"/>
              </a:rPr>
              <a:t>卷</a:t>
            </a:r>
            <a:r>
              <a:rPr lang="zh-TW" altLang="en-US" dirty="0">
                <a:latin typeface="+mn-ea"/>
              </a:rPr>
              <a:t>積層組成</a:t>
            </a:r>
            <a:endParaRPr lang="en-US" altLang="zh-TW" dirty="0">
              <a:latin typeface="+mn-ea"/>
            </a:endParaRPr>
          </a:p>
          <a:p>
            <a:pPr lvl="1"/>
            <a:r>
              <a:rPr lang="zh-TW" altLang="zh-TW" dirty="0"/>
              <a:t>每</a:t>
            </a:r>
            <a:r>
              <a:rPr lang="en-US" altLang="zh-TW" dirty="0" err="1"/>
              <a:t>i</a:t>
            </a:r>
            <a:r>
              <a:rPr lang="zh-TW" altLang="zh-TW" dirty="0"/>
              <a:t>層的編碼器與</a:t>
            </a:r>
            <a:r>
              <a:rPr lang="en-US" altLang="zh-TW" dirty="0"/>
              <a:t>n-</a:t>
            </a:r>
            <a:r>
              <a:rPr lang="en-US" altLang="zh-TW" dirty="0" err="1"/>
              <a:t>i</a:t>
            </a:r>
            <a:r>
              <a:rPr lang="zh-TW" altLang="zh-TW" dirty="0"/>
              <a:t>層的解碼器做</a:t>
            </a:r>
            <a:r>
              <a:rPr lang="zh-TW" altLang="zh-TW" dirty="0" smtClean="0"/>
              <a:t>連接</a:t>
            </a:r>
            <a:r>
              <a:rPr lang="en-US" altLang="zh-TW" dirty="0" smtClean="0"/>
              <a:t>(U-net</a:t>
            </a:r>
            <a:r>
              <a:rPr lang="zh-TW" altLang="en-US" dirty="0" smtClean="0"/>
              <a:t>架構</a:t>
            </a:r>
            <a:r>
              <a:rPr lang="en-US" altLang="zh-TW" dirty="0" smtClean="0"/>
              <a:t>)</a:t>
            </a:r>
          </a:p>
          <a:p>
            <a:pPr lvl="1"/>
            <a:r>
              <a:rPr lang="zh-TW" altLang="en-US" dirty="0" smtClean="0">
                <a:latin typeface="+mn-ea"/>
              </a:rPr>
              <a:t>中間層激活函式</a:t>
            </a:r>
            <a:r>
              <a:rPr lang="en-US" altLang="zh-TW" dirty="0">
                <a:latin typeface="+mn-ea"/>
              </a:rPr>
              <a:t>: Leaky-</a:t>
            </a:r>
            <a:r>
              <a:rPr lang="en-US" altLang="zh-TW" dirty="0" err="1">
                <a:latin typeface="+mn-ea"/>
              </a:rPr>
              <a:t>ReLU</a:t>
            </a:r>
            <a:r>
              <a:rPr lang="zh-TW" altLang="en-US" dirty="0">
                <a:latin typeface="+mn-ea"/>
              </a:rPr>
              <a:t> 、</a:t>
            </a:r>
            <a:r>
              <a:rPr lang="zh-TW" altLang="en-US" dirty="0" smtClean="0">
                <a:latin typeface="+mn-ea"/>
              </a:rPr>
              <a:t>最後</a:t>
            </a:r>
            <a:r>
              <a:rPr lang="zh-TW" altLang="en-US" dirty="0">
                <a:latin typeface="+mn-ea"/>
              </a:rPr>
              <a:t>一層激活函</a:t>
            </a:r>
            <a:r>
              <a:rPr lang="zh-TW" altLang="en-US" dirty="0" smtClean="0">
                <a:latin typeface="+mn-ea"/>
              </a:rPr>
              <a:t>式</a:t>
            </a:r>
            <a:r>
              <a:rPr lang="en-US" altLang="zh-TW" dirty="0" smtClean="0">
                <a:latin typeface="+mn-ea"/>
              </a:rPr>
              <a:t>:</a:t>
            </a:r>
            <a:r>
              <a:rPr lang="en-US" altLang="zh-TW" dirty="0" err="1"/>
              <a:t>tanh</a:t>
            </a:r>
            <a:endParaRPr lang="zh-TW" altLang="en-US" dirty="0">
              <a:latin typeface="+mn-ea"/>
            </a:endParaRPr>
          </a:p>
        </p:txBody>
      </p:sp>
    </p:spTree>
    <p:extLst>
      <p:ext uri="{BB962C8B-B14F-4D97-AF65-F5344CB8AC3E}">
        <p14:creationId xmlns:p14="http://schemas.microsoft.com/office/powerpoint/2010/main" val="25583338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a:solidFill>
                  <a:srgbClr val="1B4367"/>
                </a:solidFill>
                <a:cs typeface="+mn-ea"/>
                <a:sym typeface="+mn-lt"/>
              </a:rPr>
              <a:t>Pix2Pix</a:t>
            </a:r>
            <a:r>
              <a:rPr lang="zh-TW" altLang="en-US" sz="2000" b="1" dirty="0">
                <a:solidFill>
                  <a:srgbClr val="1B4367"/>
                </a:solidFill>
                <a:cs typeface="+mn-ea"/>
                <a:sym typeface="+mn-lt"/>
              </a:rPr>
              <a:t>為基礎</a:t>
            </a:r>
            <a:r>
              <a:rPr lang="zh-TW" altLang="en-US" sz="2000" b="1" dirty="0" smtClean="0">
                <a:solidFill>
                  <a:srgbClr val="1B4367"/>
                </a:solidFill>
                <a:cs typeface="+mn-ea"/>
                <a:sym typeface="+mn-lt"/>
              </a:rPr>
              <a:t>加入進行擬真圖的轉換</a:t>
            </a:r>
            <a:r>
              <a:rPr lang="en-US" altLang="zh-TW" sz="2000" b="1" dirty="0" smtClean="0">
                <a:solidFill>
                  <a:srgbClr val="1B4367"/>
                </a:solidFill>
                <a:cs typeface="+mn-ea"/>
                <a:sym typeface="+mn-lt"/>
              </a:rPr>
              <a:t>(</a:t>
            </a:r>
            <a:r>
              <a:rPr lang="zh-TW" altLang="en-US" sz="2000" b="1" dirty="0">
                <a:solidFill>
                  <a:srgbClr val="1B4367"/>
                </a:solidFill>
                <a:cs typeface="+mn-ea"/>
                <a:sym typeface="+mn-lt"/>
              </a:rPr>
              <a:t>判別</a:t>
            </a:r>
            <a:r>
              <a:rPr lang="zh-TW" altLang="en-US" sz="2000" b="1" dirty="0" smtClean="0">
                <a:solidFill>
                  <a:srgbClr val="1B4367"/>
                </a:solidFill>
                <a:cs typeface="+mn-ea"/>
                <a:sym typeface="+mn-lt"/>
              </a:rPr>
              <a:t>器</a:t>
            </a:r>
            <a:r>
              <a:rPr lang="en-US" altLang="zh-TW" sz="2000" b="1" dirty="0" smtClean="0">
                <a:solidFill>
                  <a:srgbClr val="1B4367"/>
                </a:solidFill>
                <a:cs typeface="+mn-ea"/>
                <a:sym typeface="+mn-lt"/>
              </a:rPr>
              <a:t>)</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研究方法</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317072" y="1694576"/>
            <a:ext cx="7083216" cy="738664"/>
          </a:xfrm>
          <a:prstGeom prst="rect">
            <a:avLst/>
          </a:prstGeom>
        </p:spPr>
        <p:txBody>
          <a:bodyPr wrap="square">
            <a:spAutoFit/>
          </a:bodyPr>
          <a:lstStyle/>
          <a:p>
            <a:pPr marL="285750" indent="-285750">
              <a:buFont typeface="Wingdings" panose="05000000000000000000" pitchFamily="2" charset="2"/>
              <a:buChar char="Ø"/>
            </a:pPr>
            <a:r>
              <a:rPr lang="en-US" altLang="zh-TW" dirty="0" err="1" smtClean="0"/>
              <a:t>PatchGAN</a:t>
            </a:r>
            <a:r>
              <a:rPr lang="en-US" altLang="zh-TW" dirty="0" smtClean="0">
                <a:latin typeface="+mn-ea"/>
              </a:rPr>
              <a:t>:</a:t>
            </a:r>
          </a:p>
          <a:p>
            <a:pPr lvl="1"/>
            <a:r>
              <a:rPr lang="en-US" altLang="zh-TW" dirty="0">
                <a:latin typeface="+mn-ea"/>
              </a:rPr>
              <a:t>4</a:t>
            </a:r>
            <a:r>
              <a:rPr lang="zh-TW" altLang="en-US" dirty="0" smtClean="0">
                <a:latin typeface="+mn-ea"/>
              </a:rPr>
              <a:t>層</a:t>
            </a:r>
            <a:r>
              <a:rPr lang="zh-TW" altLang="en-US" dirty="0" smtClean="0">
                <a:latin typeface="+mn-ea"/>
              </a:rPr>
              <a:t>卷積層組成</a:t>
            </a:r>
            <a:endParaRPr lang="en-US" altLang="zh-TW" dirty="0" smtClean="0">
              <a:latin typeface="+mn-ea"/>
            </a:endParaRPr>
          </a:p>
          <a:p>
            <a:pPr lvl="1"/>
            <a:r>
              <a:rPr lang="zh-TW" altLang="en-US" dirty="0" smtClean="0">
                <a:latin typeface="+mn-ea"/>
              </a:rPr>
              <a:t>中間層激</a:t>
            </a:r>
            <a:r>
              <a:rPr lang="zh-TW" altLang="en-US" dirty="0">
                <a:latin typeface="+mn-ea"/>
              </a:rPr>
              <a:t>活函</a:t>
            </a:r>
            <a:r>
              <a:rPr lang="zh-TW" altLang="en-US" dirty="0" smtClean="0">
                <a:latin typeface="+mn-ea"/>
              </a:rPr>
              <a:t>式</a:t>
            </a:r>
            <a:r>
              <a:rPr lang="en-US" altLang="zh-TW" dirty="0" smtClean="0">
                <a:latin typeface="+mn-ea"/>
              </a:rPr>
              <a:t>:</a:t>
            </a:r>
            <a:r>
              <a:rPr lang="en-US" altLang="zh-TW" dirty="0" smtClean="0">
                <a:latin typeface="+mn-ea"/>
              </a:rPr>
              <a:t>Leaky-</a:t>
            </a:r>
            <a:r>
              <a:rPr lang="en-US" altLang="zh-TW" dirty="0" err="1" smtClean="0">
                <a:latin typeface="+mn-ea"/>
              </a:rPr>
              <a:t>ReLU</a:t>
            </a:r>
            <a:r>
              <a:rPr lang="zh-TW" altLang="en-US" dirty="0" smtClean="0">
                <a:latin typeface="+mn-ea"/>
              </a:rPr>
              <a:t>，最後一層使用</a:t>
            </a:r>
            <a:r>
              <a:rPr lang="en-US" altLang="zh-TW" dirty="0" err="1" smtClean="0">
                <a:latin typeface="+mn-ea"/>
              </a:rPr>
              <a:t>PatchGAN</a:t>
            </a:r>
            <a:r>
              <a:rPr lang="zh-TW" altLang="en-US" dirty="0" smtClean="0">
                <a:latin typeface="+mn-ea"/>
              </a:rPr>
              <a:t>判斷</a:t>
            </a:r>
            <a:r>
              <a:rPr lang="en-US" altLang="zh-TW" dirty="0">
                <a:latin typeface="+mn-ea"/>
              </a:rPr>
              <a:t>16x16</a:t>
            </a:r>
            <a:r>
              <a:rPr lang="zh-TW" altLang="en-US" dirty="0" smtClean="0">
                <a:latin typeface="+mn-ea"/>
              </a:rPr>
              <a:t>各區域為真或假</a:t>
            </a:r>
            <a:endParaRPr lang="zh-TW" altLang="en-US" dirty="0">
              <a:latin typeface="+mn-ea"/>
            </a:endParaRPr>
          </a:p>
        </p:txBody>
      </p:sp>
    </p:spTree>
    <p:extLst>
      <p:ext uri="{BB962C8B-B14F-4D97-AF65-F5344CB8AC3E}">
        <p14:creationId xmlns:p14="http://schemas.microsoft.com/office/powerpoint/2010/main" val="26591252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err="1" smtClean="0">
                <a:solidFill>
                  <a:srgbClr val="1B4367"/>
                </a:solidFill>
                <a:cs typeface="+mn-ea"/>
                <a:sym typeface="+mn-lt"/>
              </a:rPr>
              <a:t>CycleGAN</a:t>
            </a:r>
            <a:r>
              <a:rPr lang="zh-TW" altLang="en-US" sz="2000" b="1" dirty="0" smtClean="0">
                <a:solidFill>
                  <a:srgbClr val="1B4367"/>
                </a:solidFill>
                <a:cs typeface="+mn-ea"/>
                <a:sym typeface="+mn-lt"/>
              </a:rPr>
              <a:t>為</a:t>
            </a:r>
            <a:r>
              <a:rPr lang="zh-TW" altLang="en-US" sz="2000" b="1" dirty="0">
                <a:solidFill>
                  <a:srgbClr val="1B4367"/>
                </a:solidFill>
                <a:cs typeface="+mn-ea"/>
                <a:sym typeface="+mn-lt"/>
              </a:rPr>
              <a:t>基礎</a:t>
            </a:r>
            <a:r>
              <a:rPr lang="zh-TW" altLang="en-US" sz="2000" b="1" dirty="0" smtClean="0">
                <a:solidFill>
                  <a:srgbClr val="1B4367"/>
                </a:solidFill>
                <a:cs typeface="+mn-ea"/>
                <a:sym typeface="+mn-lt"/>
              </a:rPr>
              <a:t>加入進行</a:t>
            </a:r>
            <a:r>
              <a:rPr lang="zh-TW" altLang="en-US" sz="2000" b="1" dirty="0">
                <a:solidFill>
                  <a:srgbClr val="1B4367"/>
                </a:solidFill>
                <a:cs typeface="+mn-ea"/>
                <a:sym typeface="+mn-lt"/>
              </a:rPr>
              <a:t>擬真圖</a:t>
            </a:r>
            <a:r>
              <a:rPr lang="zh-TW" altLang="en-US" sz="2000" b="1" dirty="0" smtClean="0">
                <a:solidFill>
                  <a:srgbClr val="1B4367"/>
                </a:solidFill>
                <a:cs typeface="+mn-ea"/>
                <a:sym typeface="+mn-lt"/>
              </a:rPr>
              <a:t>的轉換</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研究方法</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254737" y="1610634"/>
            <a:ext cx="7083216" cy="738664"/>
          </a:xfrm>
          <a:prstGeom prst="rect">
            <a:avLst/>
          </a:prstGeom>
        </p:spPr>
        <p:txBody>
          <a:bodyPr wrap="square">
            <a:spAutoFit/>
          </a:bodyPr>
          <a:lstStyle/>
          <a:p>
            <a:pPr marL="285750" indent="-285750">
              <a:buFont typeface="Wingdings" panose="05000000000000000000" pitchFamily="2" charset="2"/>
              <a:buChar char="Ø"/>
            </a:pPr>
            <a:r>
              <a:rPr lang="zh-TW" altLang="en-US" dirty="0" smtClean="0"/>
              <a:t>編碼器</a:t>
            </a:r>
            <a:r>
              <a:rPr lang="en-US" altLang="zh-TW" dirty="0" smtClean="0"/>
              <a:t>:</a:t>
            </a:r>
            <a:r>
              <a:rPr lang="en-US" altLang="zh-TW" dirty="0" smtClean="0">
                <a:latin typeface="+mn-ea"/>
              </a:rPr>
              <a:t>4</a:t>
            </a:r>
            <a:r>
              <a:rPr lang="zh-TW" altLang="en-US" dirty="0" smtClean="0">
                <a:latin typeface="+mn-ea"/>
              </a:rPr>
              <a:t>層卷積層、解碼器</a:t>
            </a:r>
            <a:r>
              <a:rPr lang="en-US" altLang="zh-TW" dirty="0" smtClean="0">
                <a:latin typeface="+mn-ea"/>
              </a:rPr>
              <a:t>:4</a:t>
            </a:r>
            <a:r>
              <a:rPr lang="zh-TW" altLang="en-US" dirty="0" smtClean="0">
                <a:latin typeface="+mn-ea"/>
              </a:rPr>
              <a:t>層反卷積層</a:t>
            </a:r>
            <a:endParaRPr lang="en-US" altLang="zh-TW" dirty="0">
              <a:latin typeface="+mn-ea"/>
            </a:endParaRPr>
          </a:p>
          <a:p>
            <a:endParaRPr lang="en-US" altLang="zh-TW" dirty="0" smtClean="0">
              <a:latin typeface="+mn-ea"/>
            </a:endParaRPr>
          </a:p>
          <a:p>
            <a:pPr marL="285750" indent="-285750">
              <a:buFont typeface="Wingdings" panose="05000000000000000000" pitchFamily="2" charset="2"/>
              <a:buChar char="Ø"/>
            </a:pPr>
            <a:r>
              <a:rPr lang="zh-TW" altLang="en-US" dirty="0">
                <a:latin typeface="+mn-ea"/>
              </a:rPr>
              <a:t>判別器</a:t>
            </a:r>
            <a:r>
              <a:rPr lang="en-US" altLang="zh-TW" dirty="0" smtClean="0">
                <a:latin typeface="+mn-ea"/>
              </a:rPr>
              <a:t>:4</a:t>
            </a:r>
            <a:r>
              <a:rPr lang="zh-TW" altLang="en-US" dirty="0" smtClean="0">
                <a:latin typeface="+mn-ea"/>
              </a:rPr>
              <a:t>層卷積層、激活函式</a:t>
            </a:r>
            <a:r>
              <a:rPr lang="en-US" altLang="zh-TW" dirty="0" smtClean="0">
                <a:latin typeface="+mn-ea"/>
              </a:rPr>
              <a:t>:</a:t>
            </a:r>
            <a:r>
              <a:rPr lang="en-US" altLang="zh-TW" dirty="0" smtClean="0"/>
              <a:t>Leaky-</a:t>
            </a:r>
            <a:r>
              <a:rPr lang="en-US" altLang="zh-TW" dirty="0" err="1" smtClean="0"/>
              <a:t>ReLU</a:t>
            </a:r>
            <a:r>
              <a:rPr lang="zh-TW" altLang="en-US" dirty="0" smtClean="0"/>
              <a:t>，</a:t>
            </a:r>
            <a:r>
              <a:rPr lang="en-US" altLang="zh-TW" dirty="0" err="1" smtClean="0"/>
              <a:t>PatchGAN</a:t>
            </a:r>
            <a:r>
              <a:rPr lang="zh-TW" altLang="en-US" dirty="0" smtClean="0"/>
              <a:t>架構</a:t>
            </a:r>
            <a:endParaRPr lang="en-US" altLang="zh-TW" dirty="0" smtClean="0"/>
          </a:p>
        </p:txBody>
      </p:sp>
      <p:sp>
        <p:nvSpPr>
          <p:cNvPr id="3" name="矩形 2"/>
          <p:cNvSpPr/>
          <p:nvPr/>
        </p:nvSpPr>
        <p:spPr>
          <a:xfrm>
            <a:off x="1111170" y="2627453"/>
            <a:ext cx="1354238" cy="7639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A</a:t>
            </a:r>
            <a:r>
              <a:rPr lang="zh-TW" altLang="en-US" dirty="0" smtClean="0">
                <a:solidFill>
                  <a:schemeClr val="tx1"/>
                </a:solidFill>
              </a:rPr>
              <a:t>領域</a:t>
            </a:r>
            <a:endParaRPr lang="zh-TW" altLang="en-US" dirty="0">
              <a:solidFill>
                <a:schemeClr val="tx1"/>
              </a:solidFill>
            </a:endParaRPr>
          </a:p>
        </p:txBody>
      </p:sp>
      <p:cxnSp>
        <p:nvCxnSpPr>
          <p:cNvPr id="5" name="直線單箭頭接點 4"/>
          <p:cNvCxnSpPr>
            <a:stCxn id="3" idx="3"/>
          </p:cNvCxnSpPr>
          <p:nvPr/>
        </p:nvCxnSpPr>
        <p:spPr>
          <a:xfrm flipV="1">
            <a:off x="2465408" y="3009417"/>
            <a:ext cx="14121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3877718" y="2627453"/>
            <a:ext cx="1354238" cy="7639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B</a:t>
            </a:r>
            <a:r>
              <a:rPr lang="zh-TW" altLang="en-US" dirty="0" smtClean="0">
                <a:solidFill>
                  <a:schemeClr val="tx1"/>
                </a:solidFill>
              </a:rPr>
              <a:t>領域</a:t>
            </a:r>
            <a:endParaRPr lang="zh-TW" altLang="en-US" dirty="0">
              <a:solidFill>
                <a:schemeClr val="tx1"/>
              </a:solidFill>
            </a:endParaRPr>
          </a:p>
        </p:txBody>
      </p:sp>
      <p:sp>
        <p:nvSpPr>
          <p:cNvPr id="13" name="矩形 12"/>
          <p:cNvSpPr/>
          <p:nvPr/>
        </p:nvSpPr>
        <p:spPr>
          <a:xfrm>
            <a:off x="3240710" y="3854371"/>
            <a:ext cx="1354238" cy="7639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A</a:t>
            </a:r>
            <a:r>
              <a:rPr lang="zh-TW" altLang="en-US" dirty="0" smtClean="0">
                <a:solidFill>
                  <a:schemeClr val="tx1"/>
                </a:solidFill>
              </a:rPr>
              <a:t>領域</a:t>
            </a:r>
            <a:endParaRPr lang="zh-TW" altLang="en-US" dirty="0">
              <a:solidFill>
                <a:schemeClr val="tx1"/>
              </a:solidFill>
            </a:endParaRPr>
          </a:p>
        </p:txBody>
      </p:sp>
      <p:cxnSp>
        <p:nvCxnSpPr>
          <p:cNvPr id="14" name="直線單箭頭接點 13"/>
          <p:cNvCxnSpPr>
            <a:stCxn id="15" idx="1"/>
          </p:cNvCxnSpPr>
          <p:nvPr/>
        </p:nvCxnSpPr>
        <p:spPr>
          <a:xfrm flipH="1">
            <a:off x="4594949" y="4236336"/>
            <a:ext cx="141230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6007258" y="3854371"/>
            <a:ext cx="1354238" cy="7639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B</a:t>
            </a:r>
            <a:r>
              <a:rPr lang="zh-TW" altLang="en-US" dirty="0" smtClean="0">
                <a:solidFill>
                  <a:schemeClr val="tx1"/>
                </a:solidFill>
              </a:rPr>
              <a:t>領域</a:t>
            </a:r>
            <a:endParaRPr lang="zh-TW" altLang="en-US" dirty="0">
              <a:solidFill>
                <a:schemeClr val="tx1"/>
              </a:solidFill>
            </a:endParaRPr>
          </a:p>
        </p:txBody>
      </p:sp>
      <p:sp>
        <p:nvSpPr>
          <p:cNvPr id="11" name="橢圓 10"/>
          <p:cNvSpPr/>
          <p:nvPr/>
        </p:nvSpPr>
        <p:spPr>
          <a:xfrm>
            <a:off x="6157732" y="2341391"/>
            <a:ext cx="1204562" cy="109291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chemeClr val="tx1"/>
                </a:solidFill>
              </a:rPr>
              <a:t>判別器</a:t>
            </a:r>
            <a:r>
              <a:rPr lang="en-US" altLang="zh-TW" dirty="0" smtClean="0">
                <a:solidFill>
                  <a:schemeClr val="tx1"/>
                </a:solidFill>
              </a:rPr>
              <a:t>1</a:t>
            </a:r>
            <a:endParaRPr lang="zh-TW" altLang="en-US" dirty="0">
              <a:solidFill>
                <a:schemeClr val="tx1"/>
              </a:solidFill>
            </a:endParaRPr>
          </a:p>
        </p:txBody>
      </p:sp>
      <p:sp>
        <p:nvSpPr>
          <p:cNvPr id="20" name="橢圓 19"/>
          <p:cNvSpPr/>
          <p:nvPr/>
        </p:nvSpPr>
        <p:spPr>
          <a:xfrm>
            <a:off x="1058087" y="3608851"/>
            <a:ext cx="1204562" cy="109291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chemeClr val="tx1"/>
                </a:solidFill>
              </a:rPr>
              <a:t>判別器</a:t>
            </a:r>
            <a:r>
              <a:rPr lang="en-US" altLang="zh-TW" dirty="0">
                <a:solidFill>
                  <a:schemeClr val="tx1"/>
                </a:solidFill>
              </a:rPr>
              <a:t>2</a:t>
            </a:r>
            <a:endParaRPr lang="zh-TW" altLang="en-US" dirty="0">
              <a:solidFill>
                <a:schemeClr val="tx1"/>
              </a:solidFill>
            </a:endParaRPr>
          </a:p>
        </p:txBody>
      </p:sp>
      <p:cxnSp>
        <p:nvCxnSpPr>
          <p:cNvPr id="17" name="直線單箭頭接點 16"/>
          <p:cNvCxnSpPr/>
          <p:nvPr/>
        </p:nvCxnSpPr>
        <p:spPr>
          <a:xfrm flipV="1">
            <a:off x="5231956" y="2774944"/>
            <a:ext cx="925776" cy="1215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flipH="1">
            <a:off x="5231757" y="3038320"/>
            <a:ext cx="925976" cy="1651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p:nvPr/>
        </p:nvCxnSpPr>
        <p:spPr>
          <a:xfrm>
            <a:off x="2262648" y="4016482"/>
            <a:ext cx="978061" cy="1474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p:nvPr/>
        </p:nvCxnSpPr>
        <p:spPr>
          <a:xfrm flipH="1" flipV="1">
            <a:off x="2262648" y="4238848"/>
            <a:ext cx="978061" cy="1595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0278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2249364"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室內設計的發展</a:t>
            </a:r>
            <a:endParaRPr lang="zh-CN" altLang="en-US" sz="2000" b="1" dirty="0">
              <a:solidFill>
                <a:srgbClr val="1B4367"/>
              </a:solidFill>
              <a:cs typeface="+mn-ea"/>
              <a:sym typeface="+mn-lt"/>
            </a:endParaRPr>
          </a:p>
        </p:txBody>
      </p:sp>
      <p:sp>
        <p:nvSpPr>
          <p:cNvPr id="20494" name="TextBox 13"/>
          <p:cNvSpPr txBox="1"/>
          <p:nvPr/>
        </p:nvSpPr>
        <p:spPr>
          <a:xfrm>
            <a:off x="871788" y="1824167"/>
            <a:ext cx="7162740" cy="1669688"/>
          </a:xfrm>
          <a:prstGeom prst="rect">
            <a:avLst/>
          </a:prstGeom>
          <a:noFill/>
          <a:ln w="9525">
            <a:noFill/>
            <a:miter/>
          </a:ln>
        </p:spPr>
        <p:txBody>
          <a:bodyPr wrap="square" lIns="0" tIns="0" rIns="0" bIns="0">
            <a:spAutoFit/>
          </a:bodyPr>
          <a:lstStyle/>
          <a:p>
            <a:r>
              <a:rPr lang="zh-TW" altLang="zh-TW" sz="1600" dirty="0" smtClean="0">
                <a:latin typeface="+mn-ea"/>
              </a:rPr>
              <a:t>室內設計的概念起源於美國，於經濟發展的需求演化而來，</a:t>
            </a:r>
            <a:r>
              <a:rPr lang="zh-TW" altLang="en-US" sz="1600" dirty="0" smtClean="0">
                <a:latin typeface="+mn-ea"/>
              </a:rPr>
              <a:t>房子從只供居住，</a:t>
            </a:r>
            <a:r>
              <a:rPr lang="zh-TW" altLang="zh-TW" sz="1600" dirty="0" smtClean="0">
                <a:latin typeface="+mn-ea"/>
              </a:rPr>
              <a:t>延伸出使用者的需求或為了更改內部環境而開始考量室內設計。</a:t>
            </a:r>
            <a:endParaRPr lang="en-US" altLang="zh-TW" sz="1600" dirty="0" smtClean="0">
              <a:latin typeface="+mn-ea"/>
            </a:endParaRPr>
          </a:p>
          <a:p>
            <a:endParaRPr lang="zh-TW" altLang="zh-TW" sz="1600" dirty="0" smtClean="0">
              <a:latin typeface="+mn-ea"/>
            </a:endParaRPr>
          </a:p>
          <a:p>
            <a:r>
              <a:rPr lang="zh-TW" altLang="en-US" sz="1600" dirty="0" smtClean="0">
                <a:latin typeface="+mn-ea"/>
              </a:rPr>
              <a:t>後來</a:t>
            </a:r>
            <a:r>
              <a:rPr lang="zh-TW" altLang="zh-TW" sz="1600" dirty="0" smtClean="0">
                <a:latin typeface="+mn-ea"/>
              </a:rPr>
              <a:t>室內設計逐延伸出考慮到生活品質、居住品質、心理層面、視覺等因素，使人類能在生活、起居、心理、視覺等各方面得到無比的滿足，因此室內設計在現今的社會上已成了無法缺少的一塊產業。</a:t>
            </a:r>
          </a:p>
          <a:p>
            <a:pPr>
              <a:lnSpc>
                <a:spcPts val="1500"/>
              </a:lnSpc>
            </a:pPr>
            <a:endParaRPr lang="zh-CN" altLang="en-US" sz="1600" dirty="0">
              <a:solidFill>
                <a:schemeClr val="tx1">
                  <a:lumMod val="75000"/>
                  <a:lumOff val="25000"/>
                </a:schemeClr>
              </a:solidFill>
              <a:cs typeface="+mn-ea"/>
              <a:sym typeface="+mn-lt"/>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研究背景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350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參數設定</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研究方法</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6759" y="1432461"/>
            <a:ext cx="4734046" cy="3243160"/>
          </a:xfrm>
          <a:prstGeom prst="rect">
            <a:avLst/>
          </a:prstGeom>
        </p:spPr>
      </p:pic>
    </p:spTree>
    <p:extLst>
      <p:ext uri="{BB962C8B-B14F-4D97-AF65-F5344CB8AC3E}">
        <p14:creationId xmlns:p14="http://schemas.microsoft.com/office/powerpoint/2010/main" val="683471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模型評估</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研究方法</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254737" y="1710469"/>
            <a:ext cx="7083216" cy="1061829"/>
          </a:xfrm>
          <a:prstGeom prst="rect">
            <a:avLst/>
          </a:prstGeom>
        </p:spPr>
        <p:txBody>
          <a:bodyPr wrap="square">
            <a:spAutoFit/>
          </a:bodyPr>
          <a:lstStyle/>
          <a:p>
            <a:pPr marL="285750" indent="-285750">
              <a:lnSpc>
                <a:spcPct val="150000"/>
              </a:lnSpc>
              <a:buFont typeface="Wingdings" panose="05000000000000000000" pitchFamily="2" charset="2"/>
              <a:buChar char="Ø"/>
            </a:pPr>
            <a:r>
              <a:rPr lang="zh-TW" altLang="en-US" dirty="0" smtClean="0"/>
              <a:t>訓練網路</a:t>
            </a:r>
            <a:r>
              <a:rPr lang="en-US" altLang="zh-TW" dirty="0" smtClean="0"/>
              <a:t>:</a:t>
            </a:r>
          </a:p>
          <a:p>
            <a:pPr marL="685800" lvl="1" indent="-342900">
              <a:lnSpc>
                <a:spcPct val="150000"/>
              </a:lnSpc>
              <a:buFont typeface="+mj-lt"/>
              <a:buAutoNum type="arabicPeriod"/>
            </a:pPr>
            <a:r>
              <a:rPr lang="en-US" altLang="zh-TW" dirty="0" smtClean="0"/>
              <a:t>Pix2pix</a:t>
            </a:r>
          </a:p>
          <a:p>
            <a:pPr marL="685800" lvl="1" indent="-342900">
              <a:lnSpc>
                <a:spcPct val="150000"/>
              </a:lnSpc>
              <a:buFont typeface="+mj-lt"/>
              <a:buAutoNum type="arabicPeriod"/>
            </a:pPr>
            <a:r>
              <a:rPr lang="en-US" altLang="zh-TW" dirty="0" err="1" smtClean="0">
                <a:latin typeface="+mn-ea"/>
              </a:rPr>
              <a:t>CycleGAN</a:t>
            </a:r>
            <a:endParaRPr lang="en-US" altLang="zh-TW" dirty="0" smtClean="0">
              <a:latin typeface="+mn-ea"/>
            </a:endParaRPr>
          </a:p>
        </p:txBody>
      </p:sp>
      <p:sp>
        <p:nvSpPr>
          <p:cNvPr id="6" name="矩形 5"/>
          <p:cNvSpPr/>
          <p:nvPr/>
        </p:nvSpPr>
        <p:spPr>
          <a:xfrm>
            <a:off x="1254737" y="2796109"/>
            <a:ext cx="7083216" cy="1384995"/>
          </a:xfrm>
          <a:prstGeom prst="rect">
            <a:avLst/>
          </a:prstGeom>
        </p:spPr>
        <p:txBody>
          <a:bodyPr wrap="square">
            <a:spAutoFit/>
          </a:bodyPr>
          <a:lstStyle/>
          <a:p>
            <a:pPr marL="285750" indent="-285750">
              <a:lnSpc>
                <a:spcPct val="150000"/>
              </a:lnSpc>
              <a:buFont typeface="Wingdings" panose="05000000000000000000" pitchFamily="2" charset="2"/>
              <a:buChar char="Ø"/>
            </a:pPr>
            <a:r>
              <a:rPr lang="zh-TW" altLang="en-US" dirty="0" smtClean="0"/>
              <a:t>比較</a:t>
            </a:r>
            <a:r>
              <a:rPr lang="en-US" altLang="zh-TW" dirty="0" smtClean="0"/>
              <a:t>:</a:t>
            </a:r>
          </a:p>
          <a:p>
            <a:pPr marL="685800" lvl="1" indent="-342900">
              <a:lnSpc>
                <a:spcPct val="150000"/>
              </a:lnSpc>
              <a:buFont typeface="+mj-lt"/>
              <a:buAutoNum type="arabicPeriod"/>
            </a:pPr>
            <a:r>
              <a:rPr lang="zh-TW" altLang="en-US" dirty="0"/>
              <a:t>以</a:t>
            </a:r>
            <a:r>
              <a:rPr lang="en-US" altLang="zh-TW" dirty="0"/>
              <a:t>epoch</a:t>
            </a:r>
            <a:r>
              <a:rPr lang="zh-TW" altLang="en-US" dirty="0" smtClean="0"/>
              <a:t>次數進行</a:t>
            </a:r>
            <a:r>
              <a:rPr lang="zh-TW" altLang="en-US" dirty="0"/>
              <a:t>比較</a:t>
            </a:r>
            <a:endParaRPr lang="en-US" altLang="zh-TW" dirty="0" smtClean="0"/>
          </a:p>
          <a:p>
            <a:pPr marL="685800" lvl="1" indent="-342900">
              <a:lnSpc>
                <a:spcPct val="150000"/>
              </a:lnSpc>
              <a:buFont typeface="+mj-lt"/>
              <a:buAutoNum type="arabicPeriod"/>
            </a:pPr>
            <a:r>
              <a:rPr lang="zh-TW" altLang="en-US" dirty="0" smtClean="0">
                <a:latin typeface="+mn-ea"/>
              </a:rPr>
              <a:t>將</a:t>
            </a:r>
            <a:r>
              <a:rPr lang="en-US" altLang="zh-TW" dirty="0" smtClean="0">
                <a:latin typeface="+mn-ea"/>
              </a:rPr>
              <a:t>Pix2pix</a:t>
            </a:r>
            <a:r>
              <a:rPr lang="zh-TW" altLang="en-US" dirty="0" smtClean="0">
                <a:latin typeface="+mn-ea"/>
              </a:rPr>
              <a:t>的最佳結果與</a:t>
            </a:r>
            <a:r>
              <a:rPr lang="en-US" altLang="zh-TW" dirty="0" err="1" smtClean="0">
                <a:latin typeface="+mn-ea"/>
              </a:rPr>
              <a:t>CycleGAN</a:t>
            </a:r>
            <a:r>
              <a:rPr lang="zh-TW" altLang="en-US" dirty="0" smtClean="0">
                <a:latin typeface="+mn-ea"/>
              </a:rPr>
              <a:t>的最佳結果進行比較</a:t>
            </a:r>
            <a:endParaRPr lang="en-US" altLang="zh-TW" dirty="0" smtClean="0">
              <a:latin typeface="+mn-ea"/>
            </a:endParaRPr>
          </a:p>
          <a:p>
            <a:pPr marL="685800" lvl="1" indent="-342900">
              <a:lnSpc>
                <a:spcPct val="150000"/>
              </a:lnSpc>
              <a:buFont typeface="+mj-lt"/>
              <a:buAutoNum type="arabicPeriod"/>
            </a:pPr>
            <a:r>
              <a:rPr lang="zh-TW" altLang="en-US" dirty="0" smtClean="0">
                <a:latin typeface="+mn-ea"/>
              </a:rPr>
              <a:t>將模型的最佳結果與</a:t>
            </a:r>
            <a:r>
              <a:rPr lang="en-US" altLang="zh-TW" dirty="0" smtClean="0">
                <a:latin typeface="+mn-ea"/>
              </a:rPr>
              <a:t>V-Ray</a:t>
            </a:r>
            <a:r>
              <a:rPr lang="zh-TW" altLang="en-US" dirty="0" smtClean="0">
                <a:latin typeface="+mn-ea"/>
              </a:rPr>
              <a:t>渲染出來的擬真圖進行比較</a:t>
            </a:r>
            <a:endParaRPr lang="en-US" altLang="zh-TW" dirty="0" smtClean="0">
              <a:latin typeface="+mn-ea"/>
            </a:endParaRPr>
          </a:p>
        </p:txBody>
      </p:sp>
    </p:spTree>
    <p:extLst>
      <p:ext uri="{BB962C8B-B14F-4D97-AF65-F5344CB8AC3E}">
        <p14:creationId xmlns:p14="http://schemas.microsoft.com/office/powerpoint/2010/main" val="5445003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椭圆 10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1"/>
          <p:cNvSpPr txBox="1"/>
          <p:nvPr/>
        </p:nvSpPr>
        <p:spPr>
          <a:xfrm>
            <a:off x="2483768" y="2709756"/>
            <a:ext cx="4171762" cy="592470"/>
          </a:xfrm>
          <a:prstGeom prst="rect">
            <a:avLst/>
          </a:prstGeom>
          <a:noFill/>
        </p:spPr>
        <p:txBody>
          <a:bodyPr wrap="square" lIns="68580" tIns="34290" rIns="68580" bIns="34290" rtlCol="0">
            <a:spAutoFit/>
          </a:bodyPr>
          <a:lstStyle/>
          <a:p>
            <a:pPr algn="ctr"/>
            <a:r>
              <a:rPr lang="zh-TW" altLang="en-US" sz="3400" b="1" dirty="0" smtClean="0">
                <a:solidFill>
                  <a:srgbClr val="1B4367"/>
                </a:solidFill>
                <a:cs typeface="+mn-ea"/>
                <a:sym typeface="+mn-lt"/>
              </a:rPr>
              <a:t>實驗結果與分析</a:t>
            </a:r>
            <a:endParaRPr lang="zh-CN" altLang="en-US" sz="3400" b="1" dirty="0">
              <a:solidFill>
                <a:srgbClr val="1B4367"/>
              </a:solidFill>
              <a:cs typeface="+mn-ea"/>
              <a:sym typeface="+mn-lt"/>
            </a:endParaRPr>
          </a:p>
        </p:txBody>
      </p:sp>
      <p:sp>
        <p:nvSpPr>
          <p:cNvPr id="105" name="文本框 11"/>
          <p:cNvSpPr txBox="1"/>
          <p:nvPr/>
        </p:nvSpPr>
        <p:spPr>
          <a:xfrm>
            <a:off x="3713476" y="1575042"/>
            <a:ext cx="1732894" cy="838691"/>
          </a:xfrm>
          <a:prstGeom prst="rect">
            <a:avLst/>
          </a:prstGeom>
          <a:noFill/>
        </p:spPr>
        <p:txBody>
          <a:bodyPr wrap="square" lIns="68580" tIns="34290" rIns="68580" bIns="34290" rtlCol="0">
            <a:spAutoFit/>
          </a:bodyPr>
          <a:lstStyle/>
          <a:p>
            <a:pPr algn="ctr">
              <a:lnSpc>
                <a:spcPts val="3000"/>
              </a:lnSpc>
            </a:pPr>
            <a:r>
              <a:rPr lang="en-US" altLang="zh-CN" sz="5400" dirty="0" smtClean="0">
                <a:solidFill>
                  <a:schemeClr val="bg1"/>
                </a:solidFill>
                <a:cs typeface="+mn-ea"/>
                <a:sym typeface="+mn-lt"/>
              </a:rPr>
              <a:t>0</a:t>
            </a:r>
            <a:r>
              <a:rPr lang="en-US" altLang="zh-TW" sz="5400" dirty="0">
                <a:solidFill>
                  <a:schemeClr val="bg1"/>
                </a:solidFill>
                <a:cs typeface="+mn-ea"/>
                <a:sym typeface="+mn-lt"/>
              </a:rPr>
              <a:t>4</a:t>
            </a:r>
            <a:endParaRPr lang="zh-CN" altLang="en-US" sz="5400" dirty="0">
              <a:solidFill>
                <a:schemeClr val="bg1"/>
              </a:solidFill>
              <a:cs typeface="+mn-ea"/>
              <a:sym typeface="+mn-lt"/>
            </a:endParaRPr>
          </a:p>
          <a:p>
            <a:pPr algn="ctr">
              <a:lnSpc>
                <a:spcPts val="3000"/>
              </a:lnSpc>
            </a:pPr>
            <a:r>
              <a:rPr lang="en-US" altLang="zh-CN" sz="2400" dirty="0" smtClean="0">
                <a:solidFill>
                  <a:schemeClr val="bg1"/>
                </a:solidFill>
                <a:cs typeface="+mn-ea"/>
                <a:sym typeface="+mn-lt"/>
              </a:rPr>
              <a:t>PART </a:t>
            </a:r>
          </a:p>
        </p:txBody>
      </p:sp>
    </p:spTree>
    <p:extLst>
      <p:ext uri="{BB962C8B-B14F-4D97-AF65-F5344CB8AC3E}">
        <p14:creationId xmlns:p14="http://schemas.microsoft.com/office/powerpoint/2010/main" val="2538670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資料</a:t>
            </a:r>
            <a:r>
              <a:rPr lang="zh-TW" altLang="en-US" sz="2000" b="1" dirty="0" smtClean="0">
                <a:solidFill>
                  <a:srgbClr val="1B4367"/>
                </a:solidFill>
                <a:cs typeface="+mn-ea"/>
                <a:sym typeface="+mn-lt"/>
              </a:rPr>
              <a:t>蒐集結果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1254737" y="1710469"/>
            <a:ext cx="7083216" cy="1061829"/>
          </a:xfrm>
          <a:prstGeom prst="rect">
            <a:avLst/>
          </a:prstGeom>
        </p:spPr>
        <p:txBody>
          <a:bodyPr wrap="square">
            <a:spAutoFit/>
          </a:bodyPr>
          <a:lstStyle/>
          <a:p>
            <a:pPr marL="285750" indent="-285750">
              <a:lnSpc>
                <a:spcPct val="150000"/>
              </a:lnSpc>
              <a:buFont typeface="Wingdings" panose="05000000000000000000" pitchFamily="2" charset="2"/>
              <a:buChar char="Ø"/>
            </a:pPr>
            <a:r>
              <a:rPr lang="zh-TW" altLang="en-US" dirty="0" smtClean="0"/>
              <a:t>採用</a:t>
            </a:r>
            <a:r>
              <a:rPr lang="en-US" altLang="zh-TW" dirty="0" err="1" smtClean="0"/>
              <a:t>SketchUp</a:t>
            </a:r>
            <a:r>
              <a:rPr lang="zh-TW" altLang="en-US" dirty="0" smtClean="0"/>
              <a:t>進行圖片的繪製</a:t>
            </a:r>
            <a:endParaRPr lang="en-US" altLang="zh-TW" dirty="0" smtClean="0"/>
          </a:p>
          <a:p>
            <a:pPr marL="285750" indent="-285750">
              <a:lnSpc>
                <a:spcPct val="150000"/>
              </a:lnSpc>
              <a:buFont typeface="Wingdings" panose="05000000000000000000" pitchFamily="2" charset="2"/>
              <a:buChar char="Ø"/>
            </a:pPr>
            <a:r>
              <a:rPr lang="zh-TW" altLang="en-US" dirty="0"/>
              <a:t>共蒐集</a:t>
            </a:r>
            <a:r>
              <a:rPr lang="zh-TW" altLang="en-US" dirty="0" smtClean="0"/>
              <a:t>到</a:t>
            </a:r>
            <a:r>
              <a:rPr lang="en-US" altLang="zh-TW" dirty="0" smtClean="0"/>
              <a:t>8000</a:t>
            </a:r>
            <a:r>
              <a:rPr lang="zh-TW" altLang="en-US" dirty="0" smtClean="0"/>
              <a:t>張圖片、包含有</a:t>
            </a:r>
            <a:r>
              <a:rPr lang="en-US" altLang="zh-TW" dirty="0" smtClean="0"/>
              <a:t>20</a:t>
            </a:r>
            <a:r>
              <a:rPr lang="zh-TW" altLang="en-US" dirty="0" smtClean="0"/>
              <a:t>間不同的臥室，每間截下</a:t>
            </a:r>
            <a:r>
              <a:rPr lang="en-US" altLang="zh-TW" dirty="0" smtClean="0"/>
              <a:t>200</a:t>
            </a:r>
            <a:r>
              <a:rPr lang="zh-TW" altLang="en-US" dirty="0" smtClean="0"/>
              <a:t>張不同角度的圖片</a:t>
            </a:r>
            <a:endParaRPr lang="en-US" altLang="zh-TW" dirty="0" smtClean="0"/>
          </a:p>
          <a:p>
            <a:pPr marL="285750" indent="-285750">
              <a:lnSpc>
                <a:spcPct val="150000"/>
              </a:lnSpc>
              <a:buFont typeface="Wingdings" panose="05000000000000000000" pitchFamily="2" charset="2"/>
              <a:buChar char="Ø"/>
            </a:pPr>
            <a:r>
              <a:rPr lang="zh-TW" altLang="en-US" dirty="0"/>
              <a:t>素模</a:t>
            </a:r>
            <a:r>
              <a:rPr lang="zh-TW" altLang="en-US" dirty="0" smtClean="0"/>
              <a:t>與擬真圖各為</a:t>
            </a:r>
            <a:r>
              <a:rPr lang="en-US" altLang="zh-TW" dirty="0" smtClean="0"/>
              <a:t>4000</a:t>
            </a:r>
            <a:r>
              <a:rPr lang="zh-TW" altLang="en-US" dirty="0" smtClean="0"/>
              <a:t>張</a:t>
            </a:r>
            <a:endParaRPr lang="en-US" altLang="zh-TW" dirty="0" smtClean="0"/>
          </a:p>
        </p:txBody>
      </p:sp>
    </p:spTree>
    <p:extLst>
      <p:ext uri="{BB962C8B-B14F-4D97-AF65-F5344CB8AC3E}">
        <p14:creationId xmlns:p14="http://schemas.microsoft.com/office/powerpoint/2010/main" val="3846494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實驗環境</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3060" y="891250"/>
            <a:ext cx="2787684" cy="3973251"/>
          </a:xfrm>
          <a:prstGeom prst="rect">
            <a:avLst/>
          </a:prstGeom>
        </p:spPr>
      </p:pic>
    </p:spTree>
    <p:extLst>
      <p:ext uri="{BB962C8B-B14F-4D97-AF65-F5344CB8AC3E}">
        <p14:creationId xmlns:p14="http://schemas.microsoft.com/office/powerpoint/2010/main" val="1128841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以</a:t>
            </a:r>
            <a:r>
              <a:rPr lang="en-US" altLang="zh-TW" sz="2000" b="1" dirty="0">
                <a:solidFill>
                  <a:srgbClr val="1B4367"/>
                </a:solidFill>
                <a:cs typeface="+mn-ea"/>
                <a:sym typeface="+mn-lt"/>
              </a:rPr>
              <a:t>Pix2pix</a:t>
            </a:r>
            <a:r>
              <a:rPr lang="zh-TW" altLang="en-US" sz="2000" b="1" dirty="0">
                <a:solidFill>
                  <a:srgbClr val="1B4367"/>
                </a:solidFill>
                <a:cs typeface="+mn-ea"/>
                <a:sym typeface="+mn-lt"/>
              </a:rPr>
              <a:t>為基礎的三維模型轉換結果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4" name="表格 3"/>
          <p:cNvGraphicFramePr>
            <a:graphicFrameLocks noGrp="1"/>
          </p:cNvGraphicFramePr>
          <p:nvPr>
            <p:extLst>
              <p:ext uri="{D42A27DB-BD31-4B8C-83A1-F6EECF244321}">
                <p14:modId xmlns:p14="http://schemas.microsoft.com/office/powerpoint/2010/main" val="1585115528"/>
              </p:ext>
            </p:extLst>
          </p:nvPr>
        </p:nvGraphicFramePr>
        <p:xfrm>
          <a:off x="1124087" y="2139192"/>
          <a:ext cx="7200000" cy="880844"/>
        </p:xfrm>
        <a:graphic>
          <a:graphicData uri="http://schemas.openxmlformats.org/drawingml/2006/table">
            <a:tbl>
              <a:tblPr firstRow="1" bandRow="1">
                <a:tableStyleId>{5940675A-B579-460E-94D1-54222C63F5DA}</a:tableStyleId>
              </a:tblPr>
              <a:tblGrid>
                <a:gridCol w="1800000"/>
                <a:gridCol w="1800000"/>
                <a:gridCol w="1800000"/>
                <a:gridCol w="1800000"/>
              </a:tblGrid>
              <a:tr h="440422">
                <a:tc>
                  <a:txBody>
                    <a:bodyPr/>
                    <a:lstStyle/>
                    <a:p>
                      <a:pPr algn="ctr"/>
                      <a:endParaRPr lang="zh-TW" altLang="en-US" dirty="0">
                        <a:latin typeface="標楷體" panose="03000509000000000000" pitchFamily="65" charset="-120"/>
                        <a:ea typeface="標楷體" panose="03000509000000000000" pitchFamily="65" charset="-120"/>
                      </a:endParaRPr>
                    </a:p>
                  </a:txBody>
                  <a:tcPr/>
                </a:tc>
                <a:tc>
                  <a:txBody>
                    <a:bodyPr/>
                    <a:lstStyle/>
                    <a:p>
                      <a:pPr algn="ctr"/>
                      <a:r>
                        <a:rPr lang="zh-TW" altLang="en-US" dirty="0" smtClean="0">
                          <a:latin typeface="標楷體" panose="03000509000000000000" pitchFamily="65" charset="-120"/>
                          <a:ea typeface="標楷體" panose="03000509000000000000" pitchFamily="65" charset="-120"/>
                        </a:rPr>
                        <a:t>訓練資料數</a:t>
                      </a:r>
                      <a:endParaRPr lang="zh-TW" altLang="en-US" dirty="0">
                        <a:latin typeface="標楷體" panose="03000509000000000000" pitchFamily="65" charset="-120"/>
                        <a:ea typeface="標楷體" panose="03000509000000000000" pitchFamily="65" charset="-120"/>
                      </a:endParaRPr>
                    </a:p>
                  </a:txBody>
                  <a:tcPr/>
                </a:tc>
                <a:tc>
                  <a:txBody>
                    <a:bodyPr/>
                    <a:lstStyle/>
                    <a:p>
                      <a:pPr algn="ctr"/>
                      <a:r>
                        <a:rPr lang="en-US" altLang="zh-TW" dirty="0" smtClean="0">
                          <a:latin typeface="標楷體" panose="03000509000000000000" pitchFamily="65" charset="-120"/>
                          <a:ea typeface="標楷體" panose="03000509000000000000" pitchFamily="65" charset="-120"/>
                        </a:rPr>
                        <a:t>epoch</a:t>
                      </a:r>
                      <a:endParaRPr lang="zh-TW" altLang="en-US" dirty="0">
                        <a:latin typeface="標楷體" panose="03000509000000000000" pitchFamily="65" charset="-120"/>
                        <a:ea typeface="標楷體" panose="03000509000000000000" pitchFamily="65" charset="-120"/>
                      </a:endParaRPr>
                    </a:p>
                  </a:txBody>
                  <a:tcPr/>
                </a:tc>
                <a:tc>
                  <a:txBody>
                    <a:bodyPr/>
                    <a:lstStyle/>
                    <a:p>
                      <a:pPr algn="ctr"/>
                      <a:r>
                        <a:rPr lang="en-US" altLang="zh-TW" dirty="0" smtClean="0">
                          <a:latin typeface="標楷體" panose="03000509000000000000" pitchFamily="65" charset="-120"/>
                          <a:ea typeface="標楷體" panose="03000509000000000000" pitchFamily="65" charset="-120"/>
                        </a:rPr>
                        <a:t>Learning rata</a:t>
                      </a:r>
                      <a:endParaRPr lang="zh-TW" altLang="en-US" dirty="0">
                        <a:latin typeface="標楷體" panose="03000509000000000000" pitchFamily="65" charset="-120"/>
                        <a:ea typeface="標楷體" panose="03000509000000000000" pitchFamily="65" charset="-120"/>
                      </a:endParaRPr>
                    </a:p>
                  </a:txBody>
                  <a:tcPr/>
                </a:tc>
              </a:tr>
              <a:tr h="440422">
                <a:tc>
                  <a:txBody>
                    <a:bodyPr/>
                    <a:lstStyle/>
                    <a:p>
                      <a:pPr algn="ctr"/>
                      <a:r>
                        <a:rPr lang="zh-TW" altLang="en-US" dirty="0" smtClean="0">
                          <a:latin typeface="標楷體" panose="03000509000000000000" pitchFamily="65" charset="-120"/>
                          <a:ea typeface="標楷體" panose="03000509000000000000" pitchFamily="65" charset="-120"/>
                        </a:rPr>
                        <a:t>實驗</a:t>
                      </a:r>
                      <a:r>
                        <a:rPr lang="en-US" altLang="zh-TW" dirty="0" smtClean="0">
                          <a:latin typeface="標楷體" panose="03000509000000000000" pitchFamily="65" charset="-120"/>
                          <a:ea typeface="標楷體" panose="03000509000000000000" pitchFamily="65" charset="-120"/>
                        </a:rPr>
                        <a:t>1</a:t>
                      </a:r>
                      <a:endParaRPr lang="zh-TW" altLang="en-US" dirty="0">
                        <a:latin typeface="標楷體" panose="03000509000000000000" pitchFamily="65" charset="-120"/>
                        <a:ea typeface="標楷體" panose="03000509000000000000" pitchFamily="65" charset="-120"/>
                      </a:endParaRPr>
                    </a:p>
                  </a:txBody>
                  <a:tcPr/>
                </a:tc>
                <a:tc>
                  <a:txBody>
                    <a:bodyPr/>
                    <a:lstStyle/>
                    <a:p>
                      <a:pPr algn="ctr"/>
                      <a:r>
                        <a:rPr lang="en-US" altLang="zh-TW" dirty="0" smtClean="0">
                          <a:latin typeface="標楷體" panose="03000509000000000000" pitchFamily="65" charset="-120"/>
                          <a:ea typeface="標楷體" panose="03000509000000000000" pitchFamily="65" charset="-120"/>
                        </a:rPr>
                        <a:t>4000</a:t>
                      </a:r>
                      <a:r>
                        <a:rPr lang="zh-TW" altLang="en-US" dirty="0" smtClean="0">
                          <a:latin typeface="標楷體" panose="03000509000000000000" pitchFamily="65" charset="-120"/>
                          <a:ea typeface="標楷體" panose="03000509000000000000" pitchFamily="65" charset="-120"/>
                        </a:rPr>
                        <a:t>組</a:t>
                      </a:r>
                      <a:endParaRPr lang="zh-TW" altLang="en-US" dirty="0">
                        <a:latin typeface="標楷體" panose="03000509000000000000" pitchFamily="65" charset="-120"/>
                        <a:ea typeface="標楷體" panose="03000509000000000000" pitchFamily="65" charset="-120"/>
                      </a:endParaRPr>
                    </a:p>
                  </a:txBody>
                  <a:tcPr/>
                </a:tc>
                <a:tc>
                  <a:txBody>
                    <a:bodyPr/>
                    <a:lstStyle/>
                    <a:p>
                      <a:pPr algn="ctr"/>
                      <a:r>
                        <a:rPr lang="en-US" altLang="zh-TW" dirty="0" smtClean="0">
                          <a:latin typeface="標楷體" panose="03000509000000000000" pitchFamily="65" charset="-120"/>
                          <a:ea typeface="標楷體" panose="03000509000000000000" pitchFamily="65" charset="-120"/>
                        </a:rPr>
                        <a:t>200</a:t>
                      </a:r>
                      <a:endParaRPr lang="zh-TW" altLang="en-US" dirty="0">
                        <a:latin typeface="標楷體" panose="03000509000000000000" pitchFamily="65" charset="-120"/>
                        <a:ea typeface="標楷體" panose="03000509000000000000" pitchFamily="65" charset="-120"/>
                      </a:endParaRPr>
                    </a:p>
                  </a:txBody>
                  <a:tcPr/>
                </a:tc>
                <a:tc>
                  <a:txBody>
                    <a:bodyPr/>
                    <a:lstStyle/>
                    <a:p>
                      <a:pPr algn="ctr"/>
                      <a:r>
                        <a:rPr lang="en-US" altLang="zh-TW" dirty="0" smtClean="0">
                          <a:latin typeface="標楷體" panose="03000509000000000000" pitchFamily="65" charset="-120"/>
                          <a:ea typeface="標楷體" panose="03000509000000000000" pitchFamily="65" charset="-120"/>
                        </a:rPr>
                        <a:t>0.0002</a:t>
                      </a:r>
                      <a:endParaRPr lang="zh-TW" altLang="en-US" dirty="0">
                        <a:latin typeface="標楷體" panose="03000509000000000000" pitchFamily="65" charset="-120"/>
                        <a:ea typeface="標楷體" panose="03000509000000000000" pitchFamily="65" charset="-120"/>
                      </a:endParaRPr>
                    </a:p>
                  </a:txBody>
                  <a:tcPr/>
                </a:tc>
              </a:tr>
            </a:tbl>
          </a:graphicData>
        </a:graphic>
      </p:graphicFrame>
    </p:spTree>
    <p:extLst>
      <p:ext uri="{BB962C8B-B14F-4D97-AF65-F5344CB8AC3E}">
        <p14:creationId xmlns:p14="http://schemas.microsoft.com/office/powerpoint/2010/main" val="2540856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2836789632"/>
              </p:ext>
            </p:extLst>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zh-TW" altLang="en-US" dirty="0" smtClean="0"/>
                        <a:t>素模</a:t>
                      </a:r>
                      <a:endParaRPr lang="zh-TW" altLang="en-US" dirty="0"/>
                    </a:p>
                  </a:txBody>
                  <a:tcPr/>
                </a:tc>
                <a:tc>
                  <a:txBody>
                    <a:bodyPr/>
                    <a:lstStyle/>
                    <a:p>
                      <a:pPr algn="ctr"/>
                      <a:r>
                        <a:rPr lang="zh-TW" altLang="en-US" dirty="0" smtClean="0"/>
                        <a:t>生成圖</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8194" name="Picture 2" descr="or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9446" y="808602"/>
            <a:ext cx="2043755"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Picture 3" descr="ga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88472" y="841446"/>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4" descr="or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70740" y="2967182"/>
            <a:ext cx="1981165"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5" descr="ga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31494" y="3002098"/>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93045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zh-TW" altLang="en-US" dirty="0" smtClean="0"/>
                        <a:t>素模</a:t>
                      </a:r>
                      <a:endParaRPr lang="zh-TW" altLang="en-US" dirty="0"/>
                    </a:p>
                  </a:txBody>
                  <a:tcPr/>
                </a:tc>
                <a:tc>
                  <a:txBody>
                    <a:bodyPr/>
                    <a:lstStyle/>
                    <a:p>
                      <a:pPr algn="ctr"/>
                      <a:r>
                        <a:rPr lang="zh-TW" altLang="en-US" dirty="0" smtClean="0"/>
                        <a:t>生成圖</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10" name="Picture 2" descr="or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8440" y="800523"/>
            <a:ext cx="1991653"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 descr="gn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38319" y="830801"/>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4" descr="or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48440" y="2940401"/>
            <a:ext cx="196838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圖片 12" descr="C:\Users\a0938\OneDrive\桌面\訓練後\data7\gan.jp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38319" y="3000957"/>
            <a:ext cx="1980000" cy="1980000"/>
          </a:xfrm>
          <a:prstGeom prst="rect">
            <a:avLst/>
          </a:prstGeom>
          <a:noFill/>
          <a:ln>
            <a:noFill/>
          </a:ln>
        </p:spPr>
      </p:pic>
    </p:spTree>
    <p:extLst>
      <p:ext uri="{BB962C8B-B14F-4D97-AF65-F5344CB8AC3E}">
        <p14:creationId xmlns:p14="http://schemas.microsoft.com/office/powerpoint/2010/main" val="3649487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zh-TW" altLang="en-US" dirty="0" smtClean="0"/>
                        <a:t>素模</a:t>
                      </a:r>
                      <a:endParaRPr lang="zh-TW" altLang="en-US" dirty="0"/>
                    </a:p>
                  </a:txBody>
                  <a:tcPr/>
                </a:tc>
                <a:tc>
                  <a:txBody>
                    <a:bodyPr/>
                    <a:lstStyle/>
                    <a:p>
                      <a:pPr algn="ctr"/>
                      <a:r>
                        <a:rPr lang="zh-TW" altLang="en-US" dirty="0" smtClean="0"/>
                        <a:t>生成圖</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14" name="Picture 2" descr="or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8078" y="924435"/>
            <a:ext cx="1980000" cy="1806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 descr="ga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44677" y="802147"/>
            <a:ext cx="1958103"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 descr="or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18078" y="3014581"/>
            <a:ext cx="2057457"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5" descr="ga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94415" y="2978404"/>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61833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2881068135"/>
              </p:ext>
            </p:extLst>
          </p:nvPr>
        </p:nvGraphicFramePr>
        <p:xfrm>
          <a:off x="3153743" y="1436547"/>
          <a:ext cx="4320000" cy="255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zh-TW" altLang="en-US" dirty="0" smtClean="0"/>
                        <a:t>素模</a:t>
                      </a:r>
                      <a:endParaRPr lang="zh-TW" altLang="en-US" dirty="0"/>
                    </a:p>
                  </a:txBody>
                  <a:tcPr/>
                </a:tc>
                <a:tc>
                  <a:txBody>
                    <a:bodyPr/>
                    <a:lstStyle/>
                    <a:p>
                      <a:pPr algn="ctr"/>
                      <a:r>
                        <a:rPr lang="zh-TW" altLang="en-US" dirty="0" smtClean="0"/>
                        <a:t>生成圖</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10" name="Picture 2" descr="or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87982" y="1899727"/>
            <a:ext cx="2054992"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 descr="ga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3575" y="1899727"/>
            <a:ext cx="1969567"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92837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4" name="TextBox 13"/>
          <p:cNvSpPr txBox="1"/>
          <p:nvPr/>
        </p:nvSpPr>
        <p:spPr>
          <a:xfrm>
            <a:off x="871788" y="1636699"/>
            <a:ext cx="7162740" cy="1477328"/>
          </a:xfrm>
          <a:prstGeom prst="rect">
            <a:avLst/>
          </a:prstGeom>
          <a:noFill/>
          <a:ln w="9525">
            <a:noFill/>
            <a:miter/>
          </a:ln>
        </p:spPr>
        <p:txBody>
          <a:bodyPr wrap="square" lIns="0" tIns="0" rIns="0" bIns="0">
            <a:spAutoFit/>
          </a:bodyPr>
          <a:lstStyle/>
          <a:p>
            <a:pPr marL="285750" indent="-285750">
              <a:lnSpc>
                <a:spcPct val="150000"/>
              </a:lnSpc>
              <a:buFont typeface="Arial" panose="020B0604020202020204" pitchFamily="34" charset="0"/>
              <a:buChar char="•"/>
            </a:pPr>
            <a:r>
              <a:rPr lang="zh-TW" altLang="zh-TW" sz="1600" dirty="0" smtClean="0">
                <a:latin typeface="+mn-ea"/>
              </a:rPr>
              <a:t>早期室內設計會運用手繪</a:t>
            </a:r>
            <a:r>
              <a:rPr lang="en-US" altLang="zh-TW" sz="1600" dirty="0" smtClean="0">
                <a:latin typeface="+mn-ea"/>
              </a:rPr>
              <a:t> 2D </a:t>
            </a:r>
            <a:r>
              <a:rPr lang="zh-TW" altLang="zh-TW" sz="1600" dirty="0" smtClean="0">
                <a:latin typeface="+mn-ea"/>
              </a:rPr>
              <a:t>設計圖、透視圖、等方式進行設計</a:t>
            </a:r>
            <a:r>
              <a:rPr lang="zh-TW" altLang="en-US" sz="1600" dirty="0" smtClean="0">
                <a:latin typeface="+mn-ea"/>
              </a:rPr>
              <a:t>表現</a:t>
            </a:r>
            <a:endParaRPr lang="en-US" altLang="zh-TW" sz="1600" dirty="0" smtClean="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zh-TW" altLang="en-US" sz="1600" dirty="0" smtClean="0">
                <a:latin typeface="+mn-ea"/>
              </a:rPr>
              <a:t>現今則利用三維模型，也稱作</a:t>
            </a:r>
            <a:r>
              <a:rPr lang="en-US" altLang="zh-TW" sz="1600" dirty="0" smtClean="0">
                <a:latin typeface="+mn-ea"/>
              </a:rPr>
              <a:t>3D</a:t>
            </a:r>
            <a:r>
              <a:rPr lang="zh-TW" altLang="en-US" sz="1600" dirty="0" smtClean="0">
                <a:latin typeface="+mn-ea"/>
              </a:rPr>
              <a:t>模型進行表現</a:t>
            </a:r>
            <a:endParaRPr lang="en-US" altLang="zh-TW" sz="1600" dirty="0" smtClean="0">
              <a:latin typeface="+mn-ea"/>
            </a:endParaRPr>
          </a:p>
          <a:p>
            <a:pPr marL="285750" indent="-285750">
              <a:lnSpc>
                <a:spcPct val="150000"/>
              </a:lnSpc>
              <a:buFont typeface="Arial" panose="020B0604020202020204" pitchFamily="34" charset="0"/>
              <a:buChar char="•"/>
            </a:pPr>
            <a:r>
              <a:rPr lang="zh-TW" altLang="en-US" sz="1600" dirty="0" smtClean="0">
                <a:solidFill>
                  <a:schemeClr val="tx1">
                    <a:lumMod val="75000"/>
                    <a:lumOff val="25000"/>
                  </a:schemeClr>
                </a:solidFill>
                <a:cs typeface="+mn-ea"/>
                <a:sym typeface="+mn-lt"/>
              </a:rPr>
              <a:t>至今已有大量繪圖軟體能輕鬆製作</a:t>
            </a:r>
            <a:r>
              <a:rPr lang="en-US" altLang="zh-TW" sz="1600" dirty="0" smtClean="0">
                <a:solidFill>
                  <a:schemeClr val="tx1">
                    <a:lumMod val="75000"/>
                    <a:lumOff val="25000"/>
                  </a:schemeClr>
                </a:solidFill>
                <a:cs typeface="+mn-ea"/>
                <a:sym typeface="+mn-lt"/>
              </a:rPr>
              <a:t>3D</a:t>
            </a:r>
            <a:r>
              <a:rPr lang="zh-TW" altLang="en-US" sz="1600" dirty="0" smtClean="0">
                <a:solidFill>
                  <a:schemeClr val="tx1">
                    <a:lumMod val="75000"/>
                    <a:lumOff val="25000"/>
                  </a:schemeClr>
                </a:solidFill>
                <a:cs typeface="+mn-ea"/>
                <a:sym typeface="+mn-lt"/>
              </a:rPr>
              <a:t>模型</a:t>
            </a:r>
            <a:r>
              <a:rPr lang="zh-TW" altLang="en-US" sz="1600" dirty="0">
                <a:solidFill>
                  <a:schemeClr val="tx1">
                    <a:lumMod val="75000"/>
                    <a:lumOff val="25000"/>
                  </a:schemeClr>
                </a:solidFill>
                <a:cs typeface="+mn-ea"/>
                <a:sym typeface="+mn-lt"/>
              </a:rPr>
              <a:t>，</a:t>
            </a:r>
            <a:r>
              <a:rPr lang="zh-TW" altLang="en-US" sz="1600" dirty="0" smtClean="0">
                <a:solidFill>
                  <a:schemeClr val="tx1">
                    <a:lumMod val="75000"/>
                    <a:lumOff val="25000"/>
                  </a:schemeClr>
                </a:solidFill>
                <a:cs typeface="+mn-ea"/>
                <a:sym typeface="+mn-lt"/>
              </a:rPr>
              <a:t>例如</a:t>
            </a:r>
            <a:r>
              <a:rPr lang="en-US" altLang="zh-TW" sz="1600" dirty="0" smtClean="0">
                <a:solidFill>
                  <a:schemeClr val="tx1">
                    <a:lumMod val="75000"/>
                    <a:lumOff val="25000"/>
                  </a:schemeClr>
                </a:solidFill>
                <a:cs typeface="+mn-ea"/>
                <a:sym typeface="+mn-lt"/>
              </a:rPr>
              <a:t>:</a:t>
            </a:r>
            <a:r>
              <a:rPr lang="en-US" altLang="zh-TW" sz="1600" dirty="0" err="1" smtClean="0">
                <a:solidFill>
                  <a:schemeClr val="tx1">
                    <a:lumMod val="75000"/>
                    <a:lumOff val="25000"/>
                  </a:schemeClr>
                </a:solidFill>
                <a:cs typeface="+mn-ea"/>
                <a:sym typeface="+mn-lt"/>
              </a:rPr>
              <a:t>SketchUp</a:t>
            </a:r>
            <a:r>
              <a:rPr lang="en-US" altLang="zh-TW" sz="1600" dirty="0" smtClean="0">
                <a:solidFill>
                  <a:schemeClr val="tx1">
                    <a:lumMod val="75000"/>
                    <a:lumOff val="25000"/>
                  </a:schemeClr>
                </a:solidFill>
                <a:cs typeface="+mn-ea"/>
                <a:sym typeface="+mn-lt"/>
              </a:rPr>
              <a:t> </a:t>
            </a:r>
            <a:r>
              <a:rPr lang="zh-TW" altLang="en-US" sz="1600" dirty="0" smtClean="0">
                <a:solidFill>
                  <a:schemeClr val="tx1">
                    <a:lumMod val="75000"/>
                    <a:lumOff val="25000"/>
                  </a:schemeClr>
                </a:solidFill>
                <a:cs typeface="+mn-ea"/>
                <a:sym typeface="+mn-lt"/>
              </a:rPr>
              <a:t>、</a:t>
            </a:r>
            <a:r>
              <a:rPr lang="en-US" altLang="zh-TW" sz="1600" dirty="0" smtClean="0">
                <a:solidFill>
                  <a:schemeClr val="tx1">
                    <a:lumMod val="75000"/>
                    <a:lumOff val="25000"/>
                  </a:schemeClr>
                </a:solidFill>
                <a:cs typeface="+mn-ea"/>
                <a:sym typeface="+mn-lt"/>
              </a:rPr>
              <a:t>3Ds</a:t>
            </a:r>
            <a:r>
              <a:rPr lang="en-US" altLang="zh-TW" sz="1600" dirty="0" smtClean="0">
                <a:sym typeface="+mn-lt"/>
              </a:rPr>
              <a:t>Max</a:t>
            </a:r>
            <a:r>
              <a:rPr lang="zh-TW" altLang="en-US" sz="1600" dirty="0" smtClean="0">
                <a:sym typeface="+mn-lt"/>
              </a:rPr>
              <a:t> </a:t>
            </a:r>
            <a:r>
              <a:rPr lang="zh-TW" altLang="en-US" sz="1600" dirty="0" smtClean="0">
                <a:sym typeface="+mn-lt"/>
              </a:rPr>
              <a:t>等</a:t>
            </a:r>
            <a:endParaRPr lang="en-US" altLang="zh-TW" sz="1600" dirty="0" smtClean="0">
              <a:sym typeface="+mn-lt"/>
            </a:endParaRPr>
          </a:p>
          <a:p>
            <a:pPr marL="285750" indent="-285750">
              <a:lnSpc>
                <a:spcPct val="150000"/>
              </a:lnSpc>
              <a:buFont typeface="Arial" panose="020B0604020202020204" pitchFamily="34" charset="0"/>
              <a:buChar char="•"/>
            </a:pPr>
            <a:r>
              <a:rPr lang="zh-TW" altLang="en-US" sz="1600" dirty="0" smtClean="0">
                <a:solidFill>
                  <a:schemeClr val="tx1">
                    <a:lumMod val="75000"/>
                    <a:lumOff val="25000"/>
                  </a:schemeClr>
                </a:solidFill>
                <a:cs typeface="+mn-ea"/>
                <a:sym typeface="+mn-lt"/>
              </a:rPr>
              <a:t>渲染引擎的出現能讓</a:t>
            </a:r>
            <a:r>
              <a:rPr lang="en-US" altLang="zh-TW" sz="1600" dirty="0" smtClean="0">
                <a:solidFill>
                  <a:schemeClr val="tx1">
                    <a:lumMod val="75000"/>
                    <a:lumOff val="25000"/>
                  </a:schemeClr>
                </a:solidFill>
                <a:cs typeface="+mn-ea"/>
                <a:sym typeface="+mn-lt"/>
              </a:rPr>
              <a:t>3D</a:t>
            </a:r>
            <a:r>
              <a:rPr lang="zh-TW" altLang="en-US" sz="1600" dirty="0" smtClean="0">
                <a:solidFill>
                  <a:schemeClr val="tx1">
                    <a:lumMod val="75000"/>
                    <a:lumOff val="25000"/>
                  </a:schemeClr>
                </a:solidFill>
                <a:cs typeface="+mn-ea"/>
                <a:sym typeface="+mn-lt"/>
              </a:rPr>
              <a:t>模型更為逼真，如</a:t>
            </a:r>
            <a:r>
              <a:rPr lang="en-US" altLang="zh-TW" sz="1600" dirty="0" smtClean="0">
                <a:solidFill>
                  <a:schemeClr val="tx1">
                    <a:lumMod val="75000"/>
                    <a:lumOff val="25000"/>
                  </a:schemeClr>
                </a:solidFill>
                <a:cs typeface="+mn-ea"/>
                <a:sym typeface="+mn-lt"/>
              </a:rPr>
              <a:t>V-ray</a:t>
            </a:r>
            <a:endParaRPr lang="zh-CN" altLang="en-US" sz="1600" dirty="0">
              <a:solidFill>
                <a:schemeClr val="tx1">
                  <a:lumMod val="75000"/>
                  <a:lumOff val="25000"/>
                </a:schemeClr>
              </a:solidFill>
              <a:cs typeface="+mn-ea"/>
              <a:sym typeface="+mn-lt"/>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研究背景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 name="TextBox 13"/>
          <p:cNvSpPr txBox="1"/>
          <p:nvPr/>
        </p:nvSpPr>
        <p:spPr>
          <a:xfrm>
            <a:off x="871788" y="1124684"/>
            <a:ext cx="2249364"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室內設計的發展</a:t>
            </a:r>
            <a:endParaRPr lang="zh-CN" altLang="en-US" sz="2000" b="1" dirty="0">
              <a:solidFill>
                <a:srgbClr val="1B4367"/>
              </a:solidFill>
              <a:cs typeface="+mn-ea"/>
              <a:sym typeface="+mn-lt"/>
            </a:endParaRPr>
          </a:p>
        </p:txBody>
      </p:sp>
    </p:spTree>
    <p:extLst>
      <p:ext uri="{BB962C8B-B14F-4D97-AF65-F5344CB8AC3E}">
        <p14:creationId xmlns:p14="http://schemas.microsoft.com/office/powerpoint/2010/main" val="17930290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12290" name="Picture 2" descr="gan1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056" y="1812141"/>
            <a:ext cx="2700000" cy="2713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圖片 8" descr="C:\Users\a0938\AppData\Local\Microsoft\Windows\INetCache\Content.Word\100.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98916" y="1812141"/>
            <a:ext cx="2700000" cy="2700000"/>
          </a:xfrm>
          <a:prstGeom prst="rect">
            <a:avLst/>
          </a:prstGeom>
          <a:noFill/>
          <a:ln>
            <a:noFill/>
          </a:ln>
        </p:spPr>
      </p:pic>
      <p:pic>
        <p:nvPicPr>
          <p:cNvPr id="12" name="圖片 11" descr="C:\Users\a0938\AppData\Local\Microsoft\Windows\INetCache\Content.Word\100.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75776" y="1812141"/>
            <a:ext cx="2700000" cy="2700000"/>
          </a:xfrm>
          <a:prstGeom prst="rect">
            <a:avLst/>
          </a:prstGeom>
          <a:noFill/>
          <a:ln>
            <a:noFill/>
          </a:ln>
        </p:spPr>
      </p:pic>
    </p:spTree>
    <p:extLst>
      <p:ext uri="{BB962C8B-B14F-4D97-AF65-F5344CB8AC3E}">
        <p14:creationId xmlns:p14="http://schemas.microsoft.com/office/powerpoint/2010/main" val="3841335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13314" name="Picture 2" descr="1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4359" y="1815837"/>
            <a:ext cx="2880000" cy="289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圖片 9" descr="C:\Users\a0938\AppData\Local\Microsoft\Windows\INetCache\Content.Word\100.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82839" y="1815837"/>
            <a:ext cx="2880000" cy="2880000"/>
          </a:xfrm>
          <a:prstGeom prst="rect">
            <a:avLst/>
          </a:prstGeom>
          <a:noFill/>
          <a:ln>
            <a:noFill/>
          </a:ln>
        </p:spPr>
      </p:pic>
    </p:spTree>
    <p:extLst>
      <p:ext uri="{BB962C8B-B14F-4D97-AF65-F5344CB8AC3E}">
        <p14:creationId xmlns:p14="http://schemas.microsoft.com/office/powerpoint/2010/main" val="3786099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4258303303"/>
              </p:ext>
            </p:extLst>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en-US" altLang="zh-TW" dirty="0" smtClean="0"/>
                        <a:t>epoch200</a:t>
                      </a:r>
                      <a:endParaRPr lang="zh-TW" altLang="en-US" dirty="0"/>
                    </a:p>
                  </a:txBody>
                  <a:tcPr/>
                </a:tc>
                <a:tc>
                  <a:txBody>
                    <a:bodyPr/>
                    <a:lstStyle/>
                    <a:p>
                      <a:pPr algn="ctr"/>
                      <a:r>
                        <a:rPr lang="en-US" altLang="zh-TW" dirty="0" smtClean="0"/>
                        <a:t>epoch300</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8195" name="Picture 3" descr="g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0890" y="833057"/>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5" descr="ga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40890" y="3005469"/>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圖片 9" descr="gan300"/>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57316" y="833057"/>
            <a:ext cx="1980000" cy="1980000"/>
          </a:xfrm>
          <a:prstGeom prst="rect">
            <a:avLst/>
          </a:prstGeom>
          <a:noFill/>
          <a:ln>
            <a:noFill/>
          </a:ln>
        </p:spPr>
      </p:pic>
      <p:pic>
        <p:nvPicPr>
          <p:cNvPr id="14338" name="Picture 2" descr="gan30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51490" y="3000722"/>
            <a:ext cx="1991653"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11310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3818984794"/>
              </p:ext>
            </p:extLst>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en-US" altLang="zh-TW" dirty="0" smtClean="0"/>
                        <a:t>epoch200</a:t>
                      </a:r>
                      <a:endParaRPr lang="zh-TW" altLang="en-US" dirty="0"/>
                    </a:p>
                  </a:txBody>
                  <a:tcPr/>
                </a:tc>
                <a:tc>
                  <a:txBody>
                    <a:bodyPr/>
                    <a:lstStyle/>
                    <a:p>
                      <a:pPr algn="ctr"/>
                      <a:r>
                        <a:rPr lang="en-US" altLang="zh-TW" dirty="0" smtClean="0"/>
                        <a:t>epoch300</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11" name="Picture 3" descr="gn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2014" y="839190"/>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圖片 12" descr="C:\Users\a0938\OneDrive\桌面\訓練後\data7\gan.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2014" y="2964814"/>
            <a:ext cx="1980000" cy="1980000"/>
          </a:xfrm>
          <a:prstGeom prst="rect">
            <a:avLst/>
          </a:prstGeom>
          <a:noFill/>
          <a:ln>
            <a:noFill/>
          </a:ln>
        </p:spPr>
      </p:pic>
      <p:pic>
        <p:nvPicPr>
          <p:cNvPr id="15362" name="Picture 2" descr="gan30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52878" y="839190"/>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 name="Picture 3" descr="gan30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63917" y="3017735"/>
            <a:ext cx="1957922"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02156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2701875805"/>
              </p:ext>
            </p:extLst>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en-US" altLang="zh-TW" dirty="0" smtClean="0"/>
                        <a:t>epoch200</a:t>
                      </a:r>
                      <a:endParaRPr lang="zh-TW" altLang="en-US" dirty="0"/>
                    </a:p>
                  </a:txBody>
                  <a:tcPr/>
                </a:tc>
                <a:tc>
                  <a:txBody>
                    <a:bodyPr/>
                    <a:lstStyle/>
                    <a:p>
                      <a:pPr algn="ctr"/>
                      <a:r>
                        <a:rPr lang="en-US" altLang="zh-TW" dirty="0" smtClean="0"/>
                        <a:t>epoch300</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15" name="Picture 3" descr="g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5150" y="818925"/>
            <a:ext cx="1958103"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5" descr="ga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3253" y="2977205"/>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6" name="Picture 2" descr="gan30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47671" y="818925"/>
            <a:ext cx="1991653"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Picture 3" descr="gan30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51001" y="2977205"/>
            <a:ext cx="1991653"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04708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2982434547"/>
              </p:ext>
            </p:extLst>
          </p:nvPr>
        </p:nvGraphicFramePr>
        <p:xfrm>
          <a:off x="3153743" y="1436547"/>
          <a:ext cx="4320000" cy="255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en-US" altLang="zh-TW" dirty="0" smtClean="0"/>
                        <a:t>epoch200</a:t>
                      </a:r>
                      <a:endParaRPr lang="zh-TW" altLang="en-US" dirty="0"/>
                    </a:p>
                  </a:txBody>
                  <a:tcPr/>
                </a:tc>
                <a:tc>
                  <a:txBody>
                    <a:bodyPr/>
                    <a:lstStyle/>
                    <a:p>
                      <a:pPr algn="ctr"/>
                      <a:r>
                        <a:rPr lang="en-US" altLang="zh-TW" dirty="0" smtClean="0"/>
                        <a:t>epoch300</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11" name="Picture 3" descr="g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9549" y="1899727"/>
            <a:ext cx="1969567"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0" name="Picture 2" descr="gan3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58516" y="1916500"/>
            <a:ext cx="1985827"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2484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18434" name="Picture 2" descr="3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125" y="2101366"/>
            <a:ext cx="2700000" cy="27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圖片 9" descr="C:\Users\a0938\AppData\Local\Microsoft\Windows\INetCache\Content.Word\300.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4837" y="2101366"/>
            <a:ext cx="2700000" cy="2700000"/>
          </a:xfrm>
          <a:prstGeom prst="rect">
            <a:avLst/>
          </a:prstGeom>
          <a:noFill/>
          <a:ln>
            <a:noFill/>
          </a:ln>
        </p:spPr>
      </p:pic>
      <p:pic>
        <p:nvPicPr>
          <p:cNvPr id="11" name="圖片 10" descr="C:\Users\a0938\AppData\Local\Microsoft\Windows\INetCache\Content.Word\300.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89549" y="2101366"/>
            <a:ext cx="2700000" cy="2700000"/>
          </a:xfrm>
          <a:prstGeom prst="rect">
            <a:avLst/>
          </a:prstGeom>
          <a:noFill/>
          <a:ln>
            <a:noFill/>
          </a:ln>
        </p:spPr>
      </p:pic>
    </p:spTree>
    <p:extLst>
      <p:ext uri="{BB962C8B-B14F-4D97-AF65-F5344CB8AC3E}">
        <p14:creationId xmlns:p14="http://schemas.microsoft.com/office/powerpoint/2010/main" val="1662526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19458" name="Picture 2" descr="3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3782" y="1583793"/>
            <a:ext cx="2887663"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 name="Picture 3" descr="3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7884" y="1583794"/>
            <a:ext cx="2887663"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49919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以</a:t>
            </a:r>
            <a:r>
              <a:rPr lang="en-US" altLang="zh-TW" sz="2000" b="1" dirty="0" err="1" smtClean="0">
                <a:solidFill>
                  <a:srgbClr val="1B4367"/>
                </a:solidFill>
                <a:cs typeface="+mn-ea"/>
                <a:sym typeface="+mn-lt"/>
              </a:rPr>
              <a:t>CylceGAN</a:t>
            </a:r>
            <a:r>
              <a:rPr lang="zh-TW" altLang="en-US" sz="2000" b="1" dirty="0" smtClean="0">
                <a:solidFill>
                  <a:srgbClr val="1B4367"/>
                </a:solidFill>
                <a:cs typeface="+mn-ea"/>
                <a:sym typeface="+mn-lt"/>
              </a:rPr>
              <a:t>為</a:t>
            </a:r>
            <a:r>
              <a:rPr lang="zh-TW" altLang="en-US" sz="2000" b="1" dirty="0">
                <a:solidFill>
                  <a:srgbClr val="1B4367"/>
                </a:solidFill>
                <a:cs typeface="+mn-ea"/>
                <a:sym typeface="+mn-lt"/>
              </a:rPr>
              <a:t>基礎的三維模型轉換結果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7" name="表格 6"/>
          <p:cNvGraphicFramePr>
            <a:graphicFrameLocks noGrp="1"/>
          </p:cNvGraphicFramePr>
          <p:nvPr>
            <p:extLst>
              <p:ext uri="{D42A27DB-BD31-4B8C-83A1-F6EECF244321}">
                <p14:modId xmlns:p14="http://schemas.microsoft.com/office/powerpoint/2010/main" val="785194394"/>
              </p:ext>
            </p:extLst>
          </p:nvPr>
        </p:nvGraphicFramePr>
        <p:xfrm>
          <a:off x="1124087" y="2139192"/>
          <a:ext cx="7200000" cy="880844"/>
        </p:xfrm>
        <a:graphic>
          <a:graphicData uri="http://schemas.openxmlformats.org/drawingml/2006/table">
            <a:tbl>
              <a:tblPr firstRow="1" bandRow="1">
                <a:tableStyleId>{5940675A-B579-460E-94D1-54222C63F5DA}</a:tableStyleId>
              </a:tblPr>
              <a:tblGrid>
                <a:gridCol w="1800000"/>
                <a:gridCol w="1800000"/>
                <a:gridCol w="1800000"/>
                <a:gridCol w="1800000"/>
              </a:tblGrid>
              <a:tr h="440422">
                <a:tc>
                  <a:txBody>
                    <a:bodyPr/>
                    <a:lstStyle/>
                    <a:p>
                      <a:pPr algn="ctr"/>
                      <a:endParaRPr lang="zh-TW" altLang="en-US" dirty="0">
                        <a:latin typeface="標楷體" panose="03000509000000000000" pitchFamily="65" charset="-120"/>
                        <a:ea typeface="標楷體" panose="03000509000000000000" pitchFamily="65" charset="-120"/>
                      </a:endParaRPr>
                    </a:p>
                  </a:txBody>
                  <a:tcPr/>
                </a:tc>
                <a:tc>
                  <a:txBody>
                    <a:bodyPr/>
                    <a:lstStyle/>
                    <a:p>
                      <a:pPr algn="ctr"/>
                      <a:r>
                        <a:rPr lang="zh-TW" altLang="en-US" dirty="0" smtClean="0">
                          <a:latin typeface="標楷體" panose="03000509000000000000" pitchFamily="65" charset="-120"/>
                          <a:ea typeface="標楷體" panose="03000509000000000000" pitchFamily="65" charset="-120"/>
                        </a:rPr>
                        <a:t>訓練資料數</a:t>
                      </a:r>
                      <a:endParaRPr lang="zh-TW" altLang="en-US" dirty="0">
                        <a:latin typeface="標楷體" panose="03000509000000000000" pitchFamily="65" charset="-120"/>
                        <a:ea typeface="標楷體" panose="03000509000000000000" pitchFamily="65" charset="-120"/>
                      </a:endParaRPr>
                    </a:p>
                  </a:txBody>
                  <a:tcPr/>
                </a:tc>
                <a:tc>
                  <a:txBody>
                    <a:bodyPr/>
                    <a:lstStyle/>
                    <a:p>
                      <a:pPr algn="ctr"/>
                      <a:r>
                        <a:rPr lang="en-US" altLang="zh-TW" dirty="0" smtClean="0">
                          <a:latin typeface="標楷體" panose="03000509000000000000" pitchFamily="65" charset="-120"/>
                          <a:ea typeface="標楷體" panose="03000509000000000000" pitchFamily="65" charset="-120"/>
                        </a:rPr>
                        <a:t>epoch</a:t>
                      </a:r>
                      <a:endParaRPr lang="zh-TW" altLang="en-US" dirty="0">
                        <a:latin typeface="標楷體" panose="03000509000000000000" pitchFamily="65" charset="-120"/>
                        <a:ea typeface="標楷體" panose="03000509000000000000" pitchFamily="65" charset="-120"/>
                      </a:endParaRPr>
                    </a:p>
                  </a:txBody>
                  <a:tcPr/>
                </a:tc>
                <a:tc>
                  <a:txBody>
                    <a:bodyPr/>
                    <a:lstStyle/>
                    <a:p>
                      <a:pPr algn="ctr"/>
                      <a:r>
                        <a:rPr lang="en-US" altLang="zh-TW" dirty="0" smtClean="0">
                          <a:latin typeface="標楷體" panose="03000509000000000000" pitchFamily="65" charset="-120"/>
                          <a:ea typeface="標楷體" panose="03000509000000000000" pitchFamily="65" charset="-120"/>
                        </a:rPr>
                        <a:t>Learning rata</a:t>
                      </a:r>
                      <a:endParaRPr lang="zh-TW" altLang="en-US" dirty="0">
                        <a:latin typeface="標楷體" panose="03000509000000000000" pitchFamily="65" charset="-120"/>
                        <a:ea typeface="標楷體" panose="03000509000000000000" pitchFamily="65" charset="-120"/>
                      </a:endParaRPr>
                    </a:p>
                  </a:txBody>
                  <a:tcPr/>
                </a:tc>
              </a:tr>
              <a:tr h="440422">
                <a:tc>
                  <a:txBody>
                    <a:bodyPr/>
                    <a:lstStyle/>
                    <a:p>
                      <a:pPr algn="ctr"/>
                      <a:r>
                        <a:rPr lang="zh-TW" altLang="en-US" dirty="0" smtClean="0">
                          <a:latin typeface="標楷體" panose="03000509000000000000" pitchFamily="65" charset="-120"/>
                          <a:ea typeface="標楷體" panose="03000509000000000000" pitchFamily="65" charset="-120"/>
                        </a:rPr>
                        <a:t>實驗</a:t>
                      </a:r>
                      <a:r>
                        <a:rPr lang="en-US" altLang="zh-TW" dirty="0" smtClean="0">
                          <a:latin typeface="標楷體" panose="03000509000000000000" pitchFamily="65" charset="-120"/>
                          <a:ea typeface="標楷體" panose="03000509000000000000" pitchFamily="65" charset="-120"/>
                        </a:rPr>
                        <a:t>2</a:t>
                      </a:r>
                      <a:endParaRPr lang="zh-TW" altLang="en-US" dirty="0">
                        <a:latin typeface="標楷體" panose="03000509000000000000" pitchFamily="65" charset="-120"/>
                        <a:ea typeface="標楷體" panose="03000509000000000000" pitchFamily="65" charset="-120"/>
                      </a:endParaRPr>
                    </a:p>
                  </a:txBody>
                  <a:tcPr/>
                </a:tc>
                <a:tc>
                  <a:txBody>
                    <a:bodyPr/>
                    <a:lstStyle/>
                    <a:p>
                      <a:pPr algn="ctr"/>
                      <a:r>
                        <a:rPr lang="en-US" altLang="zh-TW" dirty="0" smtClean="0">
                          <a:latin typeface="標楷體" panose="03000509000000000000" pitchFamily="65" charset="-120"/>
                          <a:ea typeface="標楷體" panose="03000509000000000000" pitchFamily="65" charset="-120"/>
                        </a:rPr>
                        <a:t>8000</a:t>
                      </a:r>
                      <a:r>
                        <a:rPr lang="zh-TW" altLang="en-US" dirty="0" smtClean="0">
                          <a:latin typeface="標楷體" panose="03000509000000000000" pitchFamily="65" charset="-120"/>
                          <a:ea typeface="標楷體" panose="03000509000000000000" pitchFamily="65" charset="-120"/>
                        </a:rPr>
                        <a:t>張</a:t>
                      </a:r>
                      <a:endParaRPr lang="zh-TW" altLang="en-US" dirty="0">
                        <a:latin typeface="標楷體" panose="03000509000000000000" pitchFamily="65" charset="-120"/>
                        <a:ea typeface="標楷體" panose="03000509000000000000" pitchFamily="65" charset="-120"/>
                      </a:endParaRPr>
                    </a:p>
                  </a:txBody>
                  <a:tcPr/>
                </a:tc>
                <a:tc>
                  <a:txBody>
                    <a:bodyPr/>
                    <a:lstStyle/>
                    <a:p>
                      <a:pPr algn="ctr"/>
                      <a:r>
                        <a:rPr lang="en-US" altLang="zh-TW" dirty="0" smtClean="0">
                          <a:latin typeface="標楷體" panose="03000509000000000000" pitchFamily="65" charset="-120"/>
                          <a:ea typeface="標楷體" panose="03000509000000000000" pitchFamily="65" charset="-120"/>
                        </a:rPr>
                        <a:t>200</a:t>
                      </a:r>
                      <a:endParaRPr lang="zh-TW" altLang="en-US" dirty="0">
                        <a:latin typeface="標楷體" panose="03000509000000000000" pitchFamily="65" charset="-120"/>
                        <a:ea typeface="標楷體" panose="03000509000000000000" pitchFamily="65" charset="-120"/>
                      </a:endParaRPr>
                    </a:p>
                  </a:txBody>
                  <a:tcPr/>
                </a:tc>
                <a:tc>
                  <a:txBody>
                    <a:bodyPr/>
                    <a:lstStyle/>
                    <a:p>
                      <a:pPr algn="ctr"/>
                      <a:r>
                        <a:rPr lang="en-US" altLang="zh-TW" dirty="0" smtClean="0">
                          <a:latin typeface="標楷體" panose="03000509000000000000" pitchFamily="65" charset="-120"/>
                          <a:ea typeface="標楷體" panose="03000509000000000000" pitchFamily="65" charset="-120"/>
                        </a:rPr>
                        <a:t>0.0002</a:t>
                      </a:r>
                      <a:endParaRPr lang="zh-TW" altLang="en-US" dirty="0">
                        <a:latin typeface="標楷體" panose="03000509000000000000" pitchFamily="65" charset="-120"/>
                        <a:ea typeface="標楷體" panose="03000509000000000000" pitchFamily="65" charset="-120"/>
                      </a:endParaRPr>
                    </a:p>
                  </a:txBody>
                  <a:tcPr/>
                </a:tc>
              </a:tr>
            </a:tbl>
          </a:graphicData>
        </a:graphic>
      </p:graphicFrame>
    </p:spTree>
    <p:extLst>
      <p:ext uri="{BB962C8B-B14F-4D97-AF65-F5344CB8AC3E}">
        <p14:creationId xmlns:p14="http://schemas.microsoft.com/office/powerpoint/2010/main" val="2258340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a:solidFill>
                  <a:srgbClr val="1B4367"/>
                </a:solidFill>
                <a:cs typeface="+mn-ea"/>
                <a:sym typeface="+mn-lt"/>
              </a:rPr>
              <a:t>2</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2510282096"/>
              </p:ext>
            </p:extLst>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zh-TW" altLang="en-US" dirty="0" smtClean="0"/>
                        <a:t>素模</a:t>
                      </a:r>
                      <a:endParaRPr lang="zh-TW" altLang="en-US" dirty="0"/>
                    </a:p>
                  </a:txBody>
                  <a:tcPr/>
                </a:tc>
                <a:tc>
                  <a:txBody>
                    <a:bodyPr/>
                    <a:lstStyle/>
                    <a:p>
                      <a:pPr algn="ctr"/>
                      <a:r>
                        <a:rPr lang="zh-TW" altLang="en-US" dirty="0" smtClean="0"/>
                        <a:t>生成圖</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8194" name="Picture 2" descr="or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9446" y="808602"/>
            <a:ext cx="2043755"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4" descr="or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0740" y="2967182"/>
            <a:ext cx="1981165"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2" name="Picture 2" descr="165831000590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02456" y="808602"/>
            <a:ext cx="1952031"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3" name="Picture 3" descr="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02456" y="2967182"/>
            <a:ext cx="2003307"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8754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4" name="TextBox 13"/>
          <p:cNvSpPr txBox="1"/>
          <p:nvPr/>
        </p:nvSpPr>
        <p:spPr>
          <a:xfrm>
            <a:off x="871788" y="1636699"/>
            <a:ext cx="7162740" cy="1477328"/>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smtClean="0">
                <a:solidFill>
                  <a:schemeClr val="tx1">
                    <a:lumMod val="75000"/>
                    <a:lumOff val="25000"/>
                  </a:schemeClr>
                </a:solidFill>
                <a:cs typeface="+mn-ea"/>
                <a:sym typeface="+mn-lt"/>
              </a:rPr>
              <a:t>先畫出</a:t>
            </a:r>
            <a:r>
              <a:rPr lang="zh-TW" altLang="en-US" sz="1600" dirty="0" smtClean="0">
                <a:solidFill>
                  <a:schemeClr val="tx1">
                    <a:lumMod val="75000"/>
                    <a:lumOff val="25000"/>
                  </a:schemeClr>
                </a:solidFill>
                <a:cs typeface="+mn-ea"/>
                <a:sym typeface="+mn-lt"/>
              </a:rPr>
              <a:t>平面</a:t>
            </a:r>
            <a:r>
              <a:rPr lang="zh-TW" altLang="en-US" sz="1600" dirty="0">
                <a:solidFill>
                  <a:schemeClr val="tx1">
                    <a:lumMod val="75000"/>
                    <a:lumOff val="25000"/>
                  </a:schemeClr>
                </a:solidFill>
                <a:cs typeface="+mn-ea"/>
                <a:sym typeface="+mn-lt"/>
              </a:rPr>
              <a:t>，</a:t>
            </a:r>
            <a:r>
              <a:rPr lang="zh-TW" altLang="en-US" sz="1600" dirty="0" smtClean="0">
                <a:solidFill>
                  <a:schemeClr val="tx1">
                    <a:lumMod val="75000"/>
                    <a:lumOff val="25000"/>
                  </a:schemeClr>
                </a:solidFill>
                <a:cs typeface="+mn-ea"/>
                <a:sym typeface="+mn-lt"/>
              </a:rPr>
              <a:t>將</a:t>
            </a:r>
            <a:r>
              <a:rPr lang="zh-TW" altLang="en-US" sz="1600" dirty="0">
                <a:solidFill>
                  <a:schemeClr val="tx1">
                    <a:lumMod val="75000"/>
                    <a:lumOff val="25000"/>
                  </a:schemeClr>
                </a:solidFill>
                <a:cs typeface="+mn-ea"/>
                <a:sym typeface="+mn-lt"/>
              </a:rPr>
              <a:t>平面拉高成立</a:t>
            </a:r>
            <a:r>
              <a:rPr lang="zh-TW" altLang="en-US" sz="1600" dirty="0" smtClean="0">
                <a:solidFill>
                  <a:schemeClr val="tx1">
                    <a:lumMod val="75000"/>
                    <a:lumOff val="25000"/>
                  </a:schemeClr>
                </a:solidFill>
                <a:cs typeface="+mn-ea"/>
                <a:sym typeface="+mn-lt"/>
              </a:rPr>
              <a:t>體（素模）</a:t>
            </a:r>
            <a:endParaRPr lang="en-US" altLang="zh-TW" sz="1600" dirty="0" smtClean="0">
              <a:solidFill>
                <a:schemeClr val="tx1">
                  <a:lumMod val="75000"/>
                  <a:lumOff val="25000"/>
                </a:schemeClr>
              </a:solidFill>
              <a:cs typeface="+mn-ea"/>
              <a:sym typeface="+mn-lt"/>
            </a:endParaRPr>
          </a:p>
          <a:p>
            <a:pPr marL="342900" indent="-342900">
              <a:lnSpc>
                <a:spcPct val="150000"/>
              </a:lnSpc>
              <a:buFont typeface="+mj-lt"/>
              <a:buAutoNum type="arabicPeriod"/>
            </a:pPr>
            <a:r>
              <a:rPr lang="zh-TW" altLang="en-US" sz="1600" dirty="0">
                <a:solidFill>
                  <a:schemeClr val="tx1">
                    <a:lumMod val="75000"/>
                    <a:lumOff val="25000"/>
                  </a:schemeClr>
                </a:solidFill>
                <a:cs typeface="+mn-ea"/>
                <a:sym typeface="+mn-lt"/>
              </a:rPr>
              <a:t>貼材質、</a:t>
            </a:r>
            <a:r>
              <a:rPr lang="zh-TW" altLang="en-US" sz="1600" dirty="0" smtClean="0">
                <a:solidFill>
                  <a:schemeClr val="tx1">
                    <a:lumMod val="75000"/>
                    <a:lumOff val="25000"/>
                  </a:schemeClr>
                </a:solidFill>
                <a:cs typeface="+mn-ea"/>
                <a:sym typeface="+mn-lt"/>
              </a:rPr>
              <a:t>上色</a:t>
            </a:r>
            <a:r>
              <a:rPr lang="zh-TW" altLang="en-US" sz="1600" dirty="0">
                <a:solidFill>
                  <a:schemeClr val="tx1">
                    <a:lumMod val="75000"/>
                    <a:lumOff val="25000"/>
                  </a:schemeClr>
                </a:solidFill>
                <a:cs typeface="+mn-ea"/>
                <a:sym typeface="+mn-lt"/>
              </a:rPr>
              <a:t>（</a:t>
            </a:r>
            <a:r>
              <a:rPr lang="en-US" altLang="zh-TW" sz="1600" dirty="0" smtClean="0">
                <a:solidFill>
                  <a:schemeClr val="tx1">
                    <a:lumMod val="75000"/>
                    <a:lumOff val="25000"/>
                  </a:schemeClr>
                </a:solidFill>
                <a:cs typeface="+mn-ea"/>
                <a:sym typeface="+mn-lt"/>
              </a:rPr>
              <a:t>3D</a:t>
            </a:r>
            <a:r>
              <a:rPr lang="zh-TW" altLang="en-US" sz="1600" dirty="0" smtClean="0">
                <a:solidFill>
                  <a:schemeClr val="tx1">
                    <a:lumMod val="75000"/>
                    <a:lumOff val="25000"/>
                  </a:schemeClr>
                </a:solidFill>
                <a:cs typeface="+mn-ea"/>
                <a:sym typeface="+mn-lt"/>
              </a:rPr>
              <a:t>模型</a:t>
            </a:r>
            <a:r>
              <a:rPr lang="zh-TW" altLang="en-US" sz="1600" dirty="0">
                <a:solidFill>
                  <a:schemeClr val="tx1">
                    <a:lumMod val="75000"/>
                    <a:lumOff val="25000"/>
                  </a:schemeClr>
                </a:solidFill>
                <a:cs typeface="+mn-ea"/>
                <a:sym typeface="+mn-lt"/>
              </a:rPr>
              <a:t>）</a:t>
            </a:r>
            <a:endParaRPr lang="en-US" altLang="zh-TW" sz="1600" dirty="0" smtClean="0">
              <a:solidFill>
                <a:schemeClr val="tx1">
                  <a:lumMod val="75000"/>
                  <a:lumOff val="25000"/>
                </a:schemeClr>
              </a:solidFill>
              <a:cs typeface="+mn-ea"/>
              <a:sym typeface="+mn-lt"/>
            </a:endParaRPr>
          </a:p>
          <a:p>
            <a:pPr marL="342900" indent="-342900">
              <a:lnSpc>
                <a:spcPct val="150000"/>
              </a:lnSpc>
              <a:buFont typeface="+mj-lt"/>
              <a:buAutoNum type="arabicPeriod"/>
            </a:pPr>
            <a:r>
              <a:rPr lang="zh-TW" altLang="en-US" sz="1600" dirty="0" smtClean="0">
                <a:solidFill>
                  <a:schemeClr val="tx1">
                    <a:lumMod val="75000"/>
                    <a:lumOff val="25000"/>
                  </a:schemeClr>
                </a:solidFill>
                <a:cs typeface="+mn-ea"/>
                <a:sym typeface="+mn-lt"/>
              </a:rPr>
              <a:t>利用</a:t>
            </a:r>
            <a:r>
              <a:rPr lang="zh-TW" altLang="en-US" sz="1600" dirty="0">
                <a:solidFill>
                  <a:schemeClr val="tx1">
                    <a:lumMod val="75000"/>
                    <a:lumOff val="25000"/>
                  </a:schemeClr>
                </a:solidFill>
                <a:cs typeface="+mn-ea"/>
                <a:sym typeface="+mn-lt"/>
              </a:rPr>
              <a:t>渲染軟體進行</a:t>
            </a:r>
            <a:r>
              <a:rPr lang="zh-TW" altLang="en-US" sz="1600" dirty="0" smtClean="0">
                <a:solidFill>
                  <a:schemeClr val="tx1">
                    <a:lumMod val="75000"/>
                    <a:lumOff val="25000"/>
                  </a:schemeClr>
                </a:solidFill>
                <a:cs typeface="+mn-ea"/>
                <a:sym typeface="+mn-lt"/>
              </a:rPr>
              <a:t>渲染（擬真圖）</a:t>
            </a:r>
            <a:endParaRPr lang="en-US" altLang="zh-TW" sz="1600" dirty="0" smtClean="0">
              <a:solidFill>
                <a:schemeClr val="tx1">
                  <a:lumMod val="75000"/>
                  <a:lumOff val="25000"/>
                </a:schemeClr>
              </a:solidFill>
              <a:cs typeface="+mn-ea"/>
              <a:sym typeface="+mn-lt"/>
            </a:endParaRPr>
          </a:p>
          <a:p>
            <a:pPr marL="342900" indent="-342900">
              <a:lnSpc>
                <a:spcPct val="150000"/>
              </a:lnSpc>
              <a:buFont typeface="+mj-lt"/>
              <a:buAutoNum type="arabicPeriod"/>
            </a:pPr>
            <a:endParaRPr lang="zh-CN" altLang="en-US" sz="1600" dirty="0">
              <a:solidFill>
                <a:schemeClr val="tx1">
                  <a:lumMod val="75000"/>
                  <a:lumOff val="25000"/>
                </a:schemeClr>
              </a:solidFill>
              <a:cs typeface="+mn-ea"/>
              <a:sym typeface="+mn-lt"/>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a:t>
            </a:r>
            <a:r>
              <a:rPr lang="zh-TW" altLang="en-US" sz="1700" b="1" dirty="0">
                <a:solidFill>
                  <a:srgbClr val="1B4367"/>
                </a:solidFill>
                <a:cs typeface="+mn-ea"/>
                <a:sym typeface="+mn-lt"/>
              </a:rPr>
              <a:t>動機</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 name="TextBox 13"/>
          <p:cNvSpPr txBox="1"/>
          <p:nvPr/>
        </p:nvSpPr>
        <p:spPr>
          <a:xfrm>
            <a:off x="871788" y="1124684"/>
            <a:ext cx="2947858"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smtClean="0">
                <a:solidFill>
                  <a:srgbClr val="1B4367"/>
                </a:solidFill>
                <a:cs typeface="+mn-ea"/>
                <a:sym typeface="+mn-lt"/>
              </a:rPr>
              <a:t>3D</a:t>
            </a:r>
            <a:r>
              <a:rPr lang="zh-TW" altLang="en-US" sz="2000" b="1" dirty="0" smtClean="0">
                <a:solidFill>
                  <a:srgbClr val="1B4367"/>
                </a:solidFill>
                <a:cs typeface="+mn-ea"/>
                <a:sym typeface="+mn-lt"/>
              </a:rPr>
              <a:t>擬真圖的製作流程</a:t>
            </a:r>
            <a:endParaRPr lang="zh-CN" altLang="en-US" sz="2000" b="1" dirty="0">
              <a:solidFill>
                <a:srgbClr val="1B4367"/>
              </a:solidFill>
              <a:cs typeface="+mn-ea"/>
              <a:sym typeface="+mn-lt"/>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8927" y="3114027"/>
            <a:ext cx="2677500" cy="1440000"/>
          </a:xfrm>
          <a:prstGeom prst="rect">
            <a:avLst/>
          </a:prstGeom>
        </p:spPr>
      </p:pic>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478" y="3114027"/>
            <a:ext cx="2677500" cy="1440000"/>
          </a:xfrm>
          <a:prstGeom prst="rect">
            <a:avLst/>
          </a:prstGeom>
        </p:spPr>
      </p:pic>
      <p:pic>
        <p:nvPicPr>
          <p:cNvPr id="4" name="圖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1427" y="3114027"/>
            <a:ext cx="2677500" cy="1440000"/>
          </a:xfrm>
          <a:prstGeom prst="rect">
            <a:avLst/>
          </a:prstGeom>
        </p:spPr>
      </p:pic>
      <p:sp>
        <p:nvSpPr>
          <p:cNvPr id="5" name="文字方塊 4"/>
          <p:cNvSpPr txBox="1"/>
          <p:nvPr/>
        </p:nvSpPr>
        <p:spPr>
          <a:xfrm>
            <a:off x="1624263" y="4641704"/>
            <a:ext cx="721454" cy="307777"/>
          </a:xfrm>
          <a:prstGeom prst="rect">
            <a:avLst/>
          </a:prstGeom>
          <a:noFill/>
        </p:spPr>
        <p:txBody>
          <a:bodyPr wrap="square" rtlCol="0">
            <a:spAutoFit/>
          </a:bodyPr>
          <a:lstStyle/>
          <a:p>
            <a:r>
              <a:rPr lang="zh-TW" altLang="en-US" dirty="0" smtClean="0"/>
              <a:t>素模</a:t>
            </a:r>
            <a:endParaRPr lang="zh-TW" altLang="en-US" dirty="0"/>
          </a:p>
        </p:txBody>
      </p:sp>
      <p:sp>
        <p:nvSpPr>
          <p:cNvPr id="10" name="文字方塊 9"/>
          <p:cNvSpPr txBox="1"/>
          <p:nvPr/>
        </p:nvSpPr>
        <p:spPr>
          <a:xfrm>
            <a:off x="4499450" y="4641704"/>
            <a:ext cx="936616" cy="307777"/>
          </a:xfrm>
          <a:prstGeom prst="rect">
            <a:avLst/>
          </a:prstGeom>
          <a:noFill/>
        </p:spPr>
        <p:txBody>
          <a:bodyPr wrap="square" rtlCol="0">
            <a:spAutoFit/>
          </a:bodyPr>
          <a:lstStyle/>
          <a:p>
            <a:r>
              <a:rPr lang="en-US" altLang="zh-TW" dirty="0" smtClean="0"/>
              <a:t>3D</a:t>
            </a:r>
            <a:r>
              <a:rPr lang="zh-TW" altLang="en-US" dirty="0" smtClean="0"/>
              <a:t>模型</a:t>
            </a:r>
            <a:endParaRPr lang="zh-TW" altLang="en-US" dirty="0"/>
          </a:p>
        </p:txBody>
      </p:sp>
      <p:sp>
        <p:nvSpPr>
          <p:cNvPr id="11" name="文字方塊 10"/>
          <p:cNvSpPr txBox="1"/>
          <p:nvPr/>
        </p:nvSpPr>
        <p:spPr>
          <a:xfrm>
            <a:off x="7121490" y="4641704"/>
            <a:ext cx="1074553" cy="307777"/>
          </a:xfrm>
          <a:prstGeom prst="rect">
            <a:avLst/>
          </a:prstGeom>
          <a:noFill/>
        </p:spPr>
        <p:txBody>
          <a:bodyPr wrap="square" rtlCol="0">
            <a:spAutoFit/>
          </a:bodyPr>
          <a:lstStyle/>
          <a:p>
            <a:r>
              <a:rPr lang="en-US" altLang="zh-TW" dirty="0" smtClean="0"/>
              <a:t>3D</a:t>
            </a:r>
            <a:r>
              <a:rPr lang="zh-TW" altLang="en-US" dirty="0"/>
              <a:t>擬真圖</a:t>
            </a:r>
          </a:p>
        </p:txBody>
      </p:sp>
    </p:spTree>
    <p:extLst>
      <p:ext uri="{BB962C8B-B14F-4D97-AF65-F5344CB8AC3E}">
        <p14:creationId xmlns:p14="http://schemas.microsoft.com/office/powerpoint/2010/main" val="2055336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a:solidFill>
                  <a:srgbClr val="1B4367"/>
                </a:solidFill>
                <a:cs typeface="+mn-ea"/>
                <a:sym typeface="+mn-lt"/>
              </a:rPr>
              <a:t>2</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zh-TW" altLang="en-US" dirty="0" smtClean="0"/>
                        <a:t>素模</a:t>
                      </a:r>
                      <a:endParaRPr lang="zh-TW" altLang="en-US" dirty="0"/>
                    </a:p>
                  </a:txBody>
                  <a:tcPr/>
                </a:tc>
                <a:tc>
                  <a:txBody>
                    <a:bodyPr/>
                    <a:lstStyle/>
                    <a:p>
                      <a:pPr algn="ctr"/>
                      <a:r>
                        <a:rPr lang="zh-TW" altLang="en-US" dirty="0" smtClean="0"/>
                        <a:t>生成圖</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10" name="Picture 2" descr="or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8440" y="800523"/>
            <a:ext cx="1991653"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4" descr="or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48440" y="2940401"/>
            <a:ext cx="196838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6" name="Picture 2" descr="165830985271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08411" y="860266"/>
            <a:ext cx="1956706"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Picture 3" descr="165830994931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08411" y="2975352"/>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074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a:solidFill>
                  <a:srgbClr val="1B4367"/>
                </a:solidFill>
                <a:cs typeface="+mn-ea"/>
                <a:sym typeface="+mn-lt"/>
              </a:rPr>
              <a:t>2</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zh-TW" altLang="en-US" dirty="0" smtClean="0"/>
                        <a:t>素模</a:t>
                      </a:r>
                      <a:endParaRPr lang="zh-TW" altLang="en-US" dirty="0"/>
                    </a:p>
                  </a:txBody>
                  <a:tcPr/>
                </a:tc>
                <a:tc>
                  <a:txBody>
                    <a:bodyPr/>
                    <a:lstStyle/>
                    <a:p>
                      <a:pPr algn="ctr"/>
                      <a:r>
                        <a:rPr lang="zh-TW" altLang="en-US" dirty="0" smtClean="0"/>
                        <a:t>生成圖</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14" name="Picture 2" descr="or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8078" y="924435"/>
            <a:ext cx="1980000" cy="1806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 descr="or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18078" y="3014581"/>
            <a:ext cx="2057457"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0" name="Picture 2" descr="165830988466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05038" y="837613"/>
            <a:ext cx="1963684"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Picture 3" descr="165830983086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10797" y="3033696"/>
            <a:ext cx="1957857"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8390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a:solidFill>
                  <a:srgbClr val="1B4367"/>
                </a:solidFill>
                <a:cs typeface="+mn-ea"/>
                <a:sym typeface="+mn-lt"/>
              </a:rPr>
              <a:t>2</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nvGraphicFramePr>
        <p:xfrm>
          <a:off x="3153743" y="1436547"/>
          <a:ext cx="4320000" cy="255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zh-TW" altLang="en-US" dirty="0" smtClean="0"/>
                        <a:t>素模</a:t>
                      </a:r>
                      <a:endParaRPr lang="zh-TW" altLang="en-US" dirty="0"/>
                    </a:p>
                  </a:txBody>
                  <a:tcPr/>
                </a:tc>
                <a:tc>
                  <a:txBody>
                    <a:bodyPr/>
                    <a:lstStyle/>
                    <a:p>
                      <a:pPr algn="ctr"/>
                      <a:r>
                        <a:rPr lang="zh-TW" altLang="en-US" dirty="0" smtClean="0"/>
                        <a:t>生成圖</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10" name="Picture 2" descr="or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87982" y="1899727"/>
            <a:ext cx="2054992"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4" name="Picture 2" descr="165830992632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65445" y="1916500"/>
            <a:ext cx="1985827"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02681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6192570" y="1948534"/>
            <a:ext cx="8003988" cy="1980000"/>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a:solidFill>
                  <a:srgbClr val="1B4367"/>
                </a:solidFill>
                <a:cs typeface="+mn-ea"/>
                <a:sym typeface="+mn-lt"/>
              </a:rPr>
              <a:t>2</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2672828892"/>
              </p:ext>
            </p:extLst>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en-US" altLang="zh-TW" dirty="0" smtClean="0"/>
                        <a:t>epoch200</a:t>
                      </a:r>
                      <a:endParaRPr lang="zh-TW" altLang="en-US" dirty="0"/>
                    </a:p>
                  </a:txBody>
                  <a:tcPr/>
                </a:tc>
                <a:tc>
                  <a:txBody>
                    <a:bodyPr/>
                    <a:lstStyle/>
                    <a:p>
                      <a:pPr algn="ctr"/>
                      <a:r>
                        <a:rPr lang="en-US" altLang="zh-TW" dirty="0" smtClean="0"/>
                        <a:t>epoch300</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20482" name="Picture 2" descr="16583100059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7991" y="878051"/>
            <a:ext cx="1952031"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3" name="Picture 3" descr="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7991" y="2984245"/>
            <a:ext cx="2003307"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8" name="Picture 2" descr="165838627032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94996" y="827026"/>
            <a:ext cx="1985827"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9" name="Picture 3" descr="165838648786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99658" y="2999893"/>
            <a:ext cx="1981165"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8380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a:solidFill>
                  <a:srgbClr val="1B4367"/>
                </a:solidFill>
                <a:cs typeface="+mn-ea"/>
                <a:sym typeface="+mn-lt"/>
              </a:rPr>
              <a:t>2</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3572177217"/>
              </p:ext>
            </p:extLst>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en-US" altLang="zh-TW" dirty="0" smtClean="0"/>
                        <a:t>epoch200</a:t>
                      </a:r>
                      <a:endParaRPr lang="zh-TW" altLang="en-US" dirty="0"/>
                    </a:p>
                  </a:txBody>
                  <a:tcPr/>
                </a:tc>
                <a:tc>
                  <a:txBody>
                    <a:bodyPr/>
                    <a:lstStyle/>
                    <a:p>
                      <a:pPr algn="ctr"/>
                      <a:r>
                        <a:rPr lang="en-US" altLang="zh-TW" dirty="0" smtClean="0"/>
                        <a:t>epoch300</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21506" name="Picture 2" descr="165830985271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67095" y="871841"/>
            <a:ext cx="1956706"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Picture 3" descr="16583099493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67095" y="2981140"/>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2" name="Picture 2" descr="165838637545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50031" y="871841"/>
            <a:ext cx="1997481"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 name="Picture 3" descr="165838644546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70419" y="3027103"/>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7980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a:solidFill>
                  <a:srgbClr val="1B4367"/>
                </a:solidFill>
                <a:cs typeface="+mn-ea"/>
                <a:sym typeface="+mn-lt"/>
              </a:rPr>
              <a:t>2</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137757019"/>
              </p:ext>
            </p:extLst>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en-US" altLang="zh-TW" dirty="0" smtClean="0"/>
                        <a:t>epoch200</a:t>
                      </a:r>
                      <a:endParaRPr lang="zh-TW" altLang="en-US" dirty="0"/>
                    </a:p>
                  </a:txBody>
                  <a:tcPr/>
                </a:tc>
                <a:tc>
                  <a:txBody>
                    <a:bodyPr/>
                    <a:lstStyle/>
                    <a:p>
                      <a:pPr algn="ctr"/>
                      <a:r>
                        <a:rPr lang="en-US" altLang="zh-TW" dirty="0" smtClean="0"/>
                        <a:t>epoch300</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22530" name="Picture 2" descr="165830988466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0573" y="895486"/>
            <a:ext cx="1963684"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Picture 3" descr="165830983086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40573" y="2992962"/>
            <a:ext cx="1957857"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6" name="Picture 2" descr="165838632334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54244" y="895486"/>
            <a:ext cx="1969511"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7" name="Picture 3" descr="165838630062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52481" y="2992962"/>
            <a:ext cx="1981165"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2936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a:solidFill>
                  <a:srgbClr val="1B4367"/>
                </a:solidFill>
                <a:cs typeface="+mn-ea"/>
                <a:sym typeface="+mn-lt"/>
              </a:rPr>
              <a:t>2</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999536872"/>
              </p:ext>
            </p:extLst>
          </p:nvPr>
        </p:nvGraphicFramePr>
        <p:xfrm>
          <a:off x="3153743" y="1436547"/>
          <a:ext cx="4320000" cy="255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en-US" altLang="zh-TW" dirty="0" smtClean="0"/>
                        <a:t>epoch200</a:t>
                      </a:r>
                      <a:endParaRPr lang="zh-TW" altLang="en-US" dirty="0"/>
                    </a:p>
                  </a:txBody>
                  <a:tcPr/>
                </a:tc>
                <a:tc>
                  <a:txBody>
                    <a:bodyPr/>
                    <a:lstStyle/>
                    <a:p>
                      <a:pPr algn="ctr"/>
                      <a:r>
                        <a:rPr lang="en-US" altLang="zh-TW" dirty="0" smtClean="0"/>
                        <a:t>epoch300</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23554" name="Picture 2" descr="165830992632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6342" y="1899727"/>
            <a:ext cx="1985827"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0" name="Picture 2" descr="165838622497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62956" y="1916500"/>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73121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椭圆 10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1"/>
          <p:cNvSpPr txBox="1"/>
          <p:nvPr/>
        </p:nvSpPr>
        <p:spPr>
          <a:xfrm>
            <a:off x="2483768" y="2709756"/>
            <a:ext cx="4171762" cy="592470"/>
          </a:xfrm>
          <a:prstGeom prst="rect">
            <a:avLst/>
          </a:prstGeom>
          <a:noFill/>
        </p:spPr>
        <p:txBody>
          <a:bodyPr wrap="square" lIns="68580" tIns="34290" rIns="68580" bIns="34290" rtlCol="0">
            <a:spAutoFit/>
          </a:bodyPr>
          <a:lstStyle/>
          <a:p>
            <a:pPr algn="ctr"/>
            <a:r>
              <a:rPr lang="zh-TW" altLang="en-US" sz="3400" b="1" dirty="0" smtClean="0">
                <a:solidFill>
                  <a:srgbClr val="1B4367"/>
                </a:solidFill>
                <a:cs typeface="+mn-ea"/>
                <a:sym typeface="+mn-lt"/>
              </a:rPr>
              <a:t>結論與未來展望</a:t>
            </a:r>
            <a:endParaRPr lang="zh-CN" altLang="en-US" sz="3400" b="1" dirty="0">
              <a:solidFill>
                <a:srgbClr val="1B4367"/>
              </a:solidFill>
              <a:cs typeface="+mn-ea"/>
              <a:sym typeface="+mn-lt"/>
            </a:endParaRPr>
          </a:p>
        </p:txBody>
      </p:sp>
      <p:sp>
        <p:nvSpPr>
          <p:cNvPr id="105" name="文本框 11"/>
          <p:cNvSpPr txBox="1"/>
          <p:nvPr/>
        </p:nvSpPr>
        <p:spPr>
          <a:xfrm>
            <a:off x="3713476" y="1575042"/>
            <a:ext cx="1732894" cy="838691"/>
          </a:xfrm>
          <a:prstGeom prst="rect">
            <a:avLst/>
          </a:prstGeom>
          <a:noFill/>
        </p:spPr>
        <p:txBody>
          <a:bodyPr wrap="square" lIns="68580" tIns="34290" rIns="68580" bIns="34290" rtlCol="0">
            <a:spAutoFit/>
          </a:bodyPr>
          <a:lstStyle/>
          <a:p>
            <a:pPr algn="ctr">
              <a:lnSpc>
                <a:spcPts val="3000"/>
              </a:lnSpc>
            </a:pPr>
            <a:r>
              <a:rPr lang="en-US" altLang="zh-CN" sz="5400" dirty="0" smtClean="0">
                <a:solidFill>
                  <a:schemeClr val="bg1"/>
                </a:solidFill>
                <a:cs typeface="+mn-ea"/>
                <a:sym typeface="+mn-lt"/>
              </a:rPr>
              <a:t>0</a:t>
            </a:r>
            <a:r>
              <a:rPr lang="en-US" altLang="zh-TW" sz="5400" dirty="0" smtClean="0">
                <a:solidFill>
                  <a:schemeClr val="bg1"/>
                </a:solidFill>
                <a:cs typeface="+mn-ea"/>
                <a:sym typeface="+mn-lt"/>
              </a:rPr>
              <a:t>5</a:t>
            </a:r>
            <a:endParaRPr lang="zh-CN" altLang="en-US" sz="5400" dirty="0">
              <a:solidFill>
                <a:schemeClr val="bg1"/>
              </a:solidFill>
              <a:cs typeface="+mn-ea"/>
              <a:sym typeface="+mn-lt"/>
            </a:endParaRPr>
          </a:p>
          <a:p>
            <a:pPr algn="ctr">
              <a:lnSpc>
                <a:spcPts val="3000"/>
              </a:lnSpc>
            </a:pPr>
            <a:r>
              <a:rPr lang="en-US" altLang="zh-CN" sz="2400" dirty="0" smtClean="0">
                <a:solidFill>
                  <a:schemeClr val="bg1"/>
                </a:solidFill>
                <a:cs typeface="+mn-ea"/>
                <a:sym typeface="+mn-lt"/>
              </a:rPr>
              <a:t>PART </a:t>
            </a:r>
          </a:p>
        </p:txBody>
      </p:sp>
    </p:spTree>
    <p:extLst>
      <p:ext uri="{BB962C8B-B14F-4D97-AF65-F5344CB8AC3E}">
        <p14:creationId xmlns:p14="http://schemas.microsoft.com/office/powerpoint/2010/main" val="38880584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未來展望</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結論與未來展望</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74478" y="1659852"/>
            <a:ext cx="7826928" cy="1600438"/>
          </a:xfrm>
          <a:prstGeom prst="rect">
            <a:avLst/>
          </a:prstGeom>
        </p:spPr>
        <p:txBody>
          <a:bodyPr wrap="square">
            <a:spAutoFit/>
          </a:bodyPr>
          <a:lstStyle/>
          <a:p>
            <a:pPr marL="285750" indent="-285750">
              <a:buFont typeface="Arial" panose="020B0604020202020204" pitchFamily="34" charset="0"/>
              <a:buChar char="•"/>
            </a:pPr>
            <a:r>
              <a:rPr lang="zh-TW" altLang="zh-TW" dirty="0"/>
              <a:t>本研究提出了運用生成對抗網路快速的將素模轉換為擬真照片的方式，藉此來節省設計師</a:t>
            </a:r>
            <a:r>
              <a:rPr lang="zh-TW" altLang="zh-TW" dirty="0" smtClean="0"/>
              <a:t>構</a:t>
            </a:r>
            <a:r>
              <a:rPr lang="zh-TW" altLang="en-US" dirty="0" smtClean="0"/>
              <a:t>想及創作</a:t>
            </a:r>
            <a:r>
              <a:rPr lang="zh-TW" altLang="zh-TW" dirty="0" smtClean="0"/>
              <a:t>時間，未來希望能夠繼續運用更大量的資料來進行擬真照片的生成，或是持續的調整參數並測試，將模型的生成效果能提生到最佳化。</a:t>
            </a:r>
          </a:p>
          <a:p>
            <a:pPr marL="285750" indent="-285750">
              <a:buFont typeface="Arial" panose="020B0604020202020204" pitchFamily="34" charset="0"/>
              <a:buChar char="•"/>
            </a:pPr>
            <a:endParaRPr lang="en-US" altLang="zh-TW" dirty="0" smtClean="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r>
              <a:rPr lang="zh-TW" altLang="en-US" dirty="0" smtClean="0"/>
              <a:t>在</a:t>
            </a:r>
            <a:r>
              <a:rPr lang="zh-TW" altLang="zh-TW" dirty="0" smtClean="0"/>
              <a:t>未來</a:t>
            </a:r>
            <a:r>
              <a:rPr lang="zh-TW" altLang="zh-TW" dirty="0"/>
              <a:t>應用方面，</a:t>
            </a:r>
            <a:r>
              <a:rPr lang="zh-TW" altLang="zh-TW" dirty="0" smtClean="0"/>
              <a:t>希望</a:t>
            </a:r>
            <a:r>
              <a:rPr lang="zh-TW" altLang="en-US" dirty="0" smtClean="0"/>
              <a:t>能夠增加更多不同的空間如</a:t>
            </a:r>
            <a:r>
              <a:rPr lang="en-US" altLang="zh-TW" dirty="0" smtClean="0"/>
              <a:t>:</a:t>
            </a:r>
            <a:r>
              <a:rPr lang="zh-TW" altLang="en-US" dirty="0" smtClean="0"/>
              <a:t>客廳、廚房、廁所，甚至商場、公司等等。</a:t>
            </a:r>
            <a:endParaRPr lang="en-US" altLang="zh-TW" dirty="0" smtClean="0"/>
          </a:p>
          <a:p>
            <a:pPr marL="285750" indent="-285750">
              <a:buFont typeface="Arial" panose="020B0604020202020204" pitchFamily="34" charset="0"/>
              <a:buChar char="•"/>
            </a:pPr>
            <a:endParaRPr lang="zh-TW" altLang="en-US" dirty="0">
              <a:latin typeface="+mn-ea"/>
            </a:endParaRPr>
          </a:p>
        </p:txBody>
      </p:sp>
    </p:spTree>
    <p:extLst>
      <p:ext uri="{BB962C8B-B14F-4D97-AF65-F5344CB8AC3E}">
        <p14:creationId xmlns:p14="http://schemas.microsoft.com/office/powerpoint/2010/main" val="24427710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文本框 11"/>
          <p:cNvSpPr txBox="1"/>
          <p:nvPr/>
        </p:nvSpPr>
        <p:spPr>
          <a:xfrm>
            <a:off x="2383100" y="2172861"/>
            <a:ext cx="4171762" cy="592470"/>
          </a:xfrm>
          <a:prstGeom prst="rect">
            <a:avLst/>
          </a:prstGeom>
          <a:noFill/>
        </p:spPr>
        <p:txBody>
          <a:bodyPr wrap="square" lIns="68580" tIns="34290" rIns="68580" bIns="34290" rtlCol="0">
            <a:spAutoFit/>
          </a:bodyPr>
          <a:lstStyle/>
          <a:p>
            <a:pPr algn="ctr"/>
            <a:r>
              <a:rPr lang="zh-TW" altLang="en-US" sz="3400" b="1" dirty="0">
                <a:solidFill>
                  <a:srgbClr val="1B4367"/>
                </a:solidFill>
                <a:cs typeface="+mn-ea"/>
                <a:sym typeface="+mn-lt"/>
              </a:rPr>
              <a:t>參考文獻</a:t>
            </a:r>
            <a:endParaRPr lang="zh-CN" altLang="en-US" sz="3400" b="1" dirty="0">
              <a:solidFill>
                <a:srgbClr val="1B4367"/>
              </a:solidFill>
              <a:cs typeface="+mn-ea"/>
              <a:sym typeface="+mn-lt"/>
            </a:endParaRPr>
          </a:p>
        </p:txBody>
      </p:sp>
    </p:spTree>
    <p:extLst>
      <p:ext uri="{BB962C8B-B14F-4D97-AF65-F5344CB8AC3E}">
        <p14:creationId xmlns:p14="http://schemas.microsoft.com/office/powerpoint/2010/main" val="3720145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研究動機</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7" name="TextBox 13"/>
          <p:cNvSpPr txBox="1"/>
          <p:nvPr/>
        </p:nvSpPr>
        <p:spPr>
          <a:xfrm>
            <a:off x="774478" y="1426069"/>
            <a:ext cx="3200340"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FF0000"/>
                </a:solidFill>
                <a:cs typeface="+mn-ea"/>
                <a:sym typeface="+mn-lt"/>
              </a:rPr>
              <a:t>存在問題</a:t>
            </a:r>
            <a:endParaRPr lang="zh-CN" altLang="en-US" sz="2000" b="1" dirty="0">
              <a:solidFill>
                <a:srgbClr val="FF0000"/>
              </a:solidFill>
              <a:cs typeface="+mn-ea"/>
              <a:sym typeface="+mn-lt"/>
            </a:endParaRPr>
          </a:p>
        </p:txBody>
      </p:sp>
      <p:sp>
        <p:nvSpPr>
          <p:cNvPr id="8" name="TextBox 13"/>
          <p:cNvSpPr txBox="1"/>
          <p:nvPr/>
        </p:nvSpPr>
        <p:spPr>
          <a:xfrm>
            <a:off x="774478" y="1949383"/>
            <a:ext cx="7162740" cy="738664"/>
          </a:xfrm>
          <a:prstGeom prst="rect">
            <a:avLst/>
          </a:prstGeom>
          <a:noFill/>
          <a:ln w="9525">
            <a:noFill/>
            <a:miter/>
          </a:ln>
        </p:spPr>
        <p:txBody>
          <a:bodyPr wrap="square" lIns="0" tIns="0" rIns="0" bIns="0">
            <a:spAutoFit/>
          </a:bodyPr>
          <a:lstStyle/>
          <a:p>
            <a:pPr>
              <a:lnSpc>
                <a:spcPct val="150000"/>
              </a:lnSpc>
            </a:pPr>
            <a:r>
              <a:rPr lang="zh-TW" altLang="en-US" sz="1600" dirty="0"/>
              <a:t>素</a:t>
            </a:r>
            <a:r>
              <a:rPr lang="zh-TW" altLang="en-US" sz="1600" dirty="0" smtClean="0"/>
              <a:t>模到</a:t>
            </a:r>
            <a:r>
              <a:rPr lang="en-US" altLang="zh-TW" sz="1600" dirty="0" smtClean="0"/>
              <a:t>3D</a:t>
            </a:r>
            <a:r>
              <a:rPr lang="zh-TW" altLang="en-US" sz="1600" dirty="0" smtClean="0"/>
              <a:t>擬真圖的製作須</a:t>
            </a:r>
            <a:r>
              <a:rPr lang="zh-TW" altLang="en-US" sz="1600" dirty="0" smtClean="0"/>
              <a:t>調整參數、</a:t>
            </a:r>
            <a:r>
              <a:rPr lang="zh-TW" altLang="en-US" sz="1600" dirty="0" smtClean="0"/>
              <a:t>燈光</a:t>
            </a:r>
            <a:r>
              <a:rPr lang="zh-TW" altLang="en-US" sz="1600" dirty="0"/>
              <a:t>、</a:t>
            </a:r>
            <a:r>
              <a:rPr lang="zh-TW" altLang="en-US" sz="1600" dirty="0" smtClean="0"/>
              <a:t>貼材質、上色、渲染引擎的渲染，需</a:t>
            </a:r>
            <a:r>
              <a:rPr lang="zh-TW" altLang="en-US" sz="1600" dirty="0" smtClean="0"/>
              <a:t>大量時間</a:t>
            </a:r>
            <a:r>
              <a:rPr lang="zh-TW" altLang="en-US" sz="1600" dirty="0" smtClean="0"/>
              <a:t>及視覺化思考</a:t>
            </a:r>
            <a:endParaRPr lang="zh-TW" altLang="zh-TW" sz="1600" dirty="0"/>
          </a:p>
        </p:txBody>
      </p:sp>
    </p:spTree>
    <p:extLst>
      <p:ext uri="{BB962C8B-B14F-4D97-AF65-F5344CB8AC3E}">
        <p14:creationId xmlns:p14="http://schemas.microsoft.com/office/powerpoint/2010/main" val="1555907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參考文獻</a:t>
            </a:r>
            <a:endParaRPr lang="zh-CN" altLang="en-US" sz="1700" b="1" dirty="0">
              <a:solidFill>
                <a:srgbClr val="1B4367"/>
              </a:solidFill>
              <a:cs typeface="+mn-ea"/>
              <a:sym typeface="+mn-lt"/>
            </a:endParaRPr>
          </a:p>
        </p:txBody>
      </p:sp>
      <p:sp>
        <p:nvSpPr>
          <p:cNvPr id="27" name="文本框 31"/>
          <p:cNvSpPr txBox="1"/>
          <p:nvPr/>
        </p:nvSpPr>
        <p:spPr>
          <a:xfrm>
            <a:off x="1254737" y="911124"/>
            <a:ext cx="2600712" cy="807913"/>
          </a:xfrm>
          <a:prstGeom prst="rect">
            <a:avLst/>
          </a:prstGeom>
          <a:noFill/>
        </p:spPr>
        <p:txBody>
          <a:bodyPr wrap="none" lIns="68580" tIns="34290" rIns="68580" bIns="34290" rtlCol="0">
            <a:spAutoFit/>
          </a:bodyPr>
          <a:lstStyle/>
          <a:p>
            <a:r>
              <a:rPr lang="zh-CN" altLang="zh-CN" sz="4800" b="1" dirty="0">
                <a:solidFill>
                  <a:srgbClr val="1B4367"/>
                </a:solidFill>
              </a:rPr>
              <a:t>参</a:t>
            </a:r>
            <a:r>
              <a:rPr lang="zh-CN" altLang="zh-CN" sz="4800" b="1" dirty="0" smtClean="0">
                <a:solidFill>
                  <a:srgbClr val="1B4367"/>
                </a:solidFill>
              </a:rPr>
              <a:t>考</a:t>
            </a:r>
            <a:r>
              <a:rPr lang="zh-TW" altLang="en-US" sz="4800" b="1" dirty="0">
                <a:solidFill>
                  <a:srgbClr val="1B4367"/>
                </a:solidFill>
              </a:rPr>
              <a:t>文獻</a:t>
            </a:r>
            <a:endParaRPr lang="zh-CN" altLang="en-US" sz="4800" b="1" dirty="0">
              <a:solidFill>
                <a:srgbClr val="1B4367"/>
              </a:solidFill>
            </a:endParaRPr>
          </a:p>
        </p:txBody>
      </p:sp>
      <p:cxnSp>
        <p:nvCxnSpPr>
          <p:cNvPr id="16" name="直接连接符 1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35" name="文本框 19"/>
          <p:cNvSpPr txBox="1"/>
          <p:nvPr/>
        </p:nvSpPr>
        <p:spPr>
          <a:xfrm>
            <a:off x="1014607" y="1719037"/>
            <a:ext cx="7650195" cy="2654573"/>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ltLang="zh-TW" sz="1400" dirty="0" err="1"/>
              <a:t>Antipov</a:t>
            </a:r>
            <a:r>
              <a:rPr lang="en-US" altLang="zh-TW" sz="1400" dirty="0"/>
              <a:t>, G., </a:t>
            </a:r>
            <a:r>
              <a:rPr lang="en-US" altLang="zh-TW" sz="1400" dirty="0" err="1"/>
              <a:t>Baccouche</a:t>
            </a:r>
            <a:r>
              <a:rPr lang="en-US" altLang="zh-TW" sz="1400" dirty="0"/>
              <a:t>, M., &amp; </a:t>
            </a:r>
            <a:r>
              <a:rPr lang="en-US" altLang="zh-TW" sz="1400" dirty="0" err="1"/>
              <a:t>Dugelay</a:t>
            </a:r>
            <a:r>
              <a:rPr lang="en-US" altLang="zh-TW" sz="1400" dirty="0"/>
              <a:t>, J. L. (2017, September). Face aging with conditional generative adversarial networks. In </a:t>
            </a:r>
            <a:r>
              <a:rPr lang="en-US" altLang="zh-TW" sz="1400" i="1" dirty="0"/>
              <a:t>2017 IEEE international conference on image processing (ICIP)</a:t>
            </a:r>
            <a:r>
              <a:rPr lang="en-US" altLang="zh-TW" sz="1400" dirty="0"/>
              <a:t> (pp. 2089-2093). IEEE.</a:t>
            </a:r>
            <a:endParaRPr lang="zh-TW" altLang="zh-TW" sz="1400" dirty="0"/>
          </a:p>
          <a:p>
            <a:pPr marL="285750" indent="-285750">
              <a:buFont typeface="Arial" panose="020B0604020202020204" pitchFamily="34" charset="0"/>
              <a:buChar char="•"/>
            </a:pPr>
            <a:r>
              <a:rPr lang="en-US" altLang="zh-TW" sz="1400" dirty="0"/>
              <a:t>Bi, X., &amp; Xing, J. (2020). Multi-Scale Weighted Fusion Attentive Generative Adversarial Network for Single Image De-Raining. IEEE Access, 8, 69838-69848.</a:t>
            </a:r>
            <a:endParaRPr lang="zh-TW" altLang="zh-TW" sz="1400" dirty="0"/>
          </a:p>
          <a:p>
            <a:pPr marL="285750" indent="-285750">
              <a:buFont typeface="Arial" panose="020B0604020202020204" pitchFamily="34" charset="0"/>
              <a:buChar char="•"/>
            </a:pPr>
            <a:r>
              <a:rPr lang="en-US" altLang="zh-TW" sz="1400" dirty="0"/>
              <a:t>Bu, Q., Luo, J., Ma, K., Feng, H., &amp; Feng, J. (2020). An enhanced pix2pix </a:t>
            </a:r>
            <a:r>
              <a:rPr lang="en-US" altLang="zh-TW" sz="1400" dirty="0" err="1"/>
              <a:t>dehazing</a:t>
            </a:r>
            <a:r>
              <a:rPr lang="en-US" altLang="zh-TW" sz="1400" dirty="0"/>
              <a:t> network with guided filter layer. Applied Sciences, 10(17), 5898.</a:t>
            </a:r>
            <a:endParaRPr lang="zh-TW" altLang="zh-TW" sz="1400" dirty="0"/>
          </a:p>
          <a:p>
            <a:pPr marL="285750" indent="-285750">
              <a:buFont typeface="Arial" panose="020B0604020202020204" pitchFamily="34" charset="0"/>
              <a:buChar char="•"/>
            </a:pPr>
            <a:r>
              <a:rPr lang="en-US" altLang="zh-TW" sz="1400" dirty="0"/>
              <a:t>Chang, Y. L., Liu, Z. Y., Lee, K. Y., &amp; Hsu, W. (2019). Free-form video </a:t>
            </a:r>
            <a:r>
              <a:rPr lang="en-US" altLang="zh-TW" sz="1400" dirty="0" err="1"/>
              <a:t>inpainting</a:t>
            </a:r>
            <a:r>
              <a:rPr lang="en-US" altLang="zh-TW" sz="1400" dirty="0"/>
              <a:t> with 3d gated convolution and temporal </a:t>
            </a:r>
            <a:r>
              <a:rPr lang="en-US" altLang="zh-TW" sz="1400" dirty="0" err="1"/>
              <a:t>patchgan</a:t>
            </a:r>
            <a:r>
              <a:rPr lang="en-US" altLang="zh-TW" sz="1400" dirty="0"/>
              <a:t>. In Proceedings of the IEEE/CVF International Conference on Computer Vision (pp. 9066-9075).</a:t>
            </a:r>
            <a:endParaRPr lang="zh-TW" altLang="zh-TW" sz="1400" dirty="0"/>
          </a:p>
          <a:p>
            <a:pPr marL="285750" indent="-285750">
              <a:buFont typeface="Arial" panose="020B0604020202020204" pitchFamily="34" charset="0"/>
              <a:buChar char="•"/>
            </a:pPr>
            <a:r>
              <a:rPr lang="en-US" altLang="zh-TW" sz="1400" dirty="0" err="1"/>
              <a:t>Demir</a:t>
            </a:r>
            <a:r>
              <a:rPr lang="en-US" altLang="zh-TW" sz="1400" dirty="0"/>
              <a:t>, U., &amp; </a:t>
            </a:r>
            <a:r>
              <a:rPr lang="en-US" altLang="zh-TW" sz="1400" dirty="0" err="1"/>
              <a:t>Unal</a:t>
            </a:r>
            <a:r>
              <a:rPr lang="en-US" altLang="zh-TW" sz="1400" dirty="0"/>
              <a:t>, G. (2018). Patch-based image </a:t>
            </a:r>
            <a:r>
              <a:rPr lang="en-US" altLang="zh-TW" sz="1400" dirty="0" err="1"/>
              <a:t>inpainting</a:t>
            </a:r>
            <a:r>
              <a:rPr lang="en-US" altLang="zh-TW" sz="1400" dirty="0"/>
              <a:t> with generative adversarial networks. </a:t>
            </a:r>
            <a:r>
              <a:rPr lang="en-US" altLang="zh-TW" sz="1400" i="1" dirty="0" err="1"/>
              <a:t>arXiv</a:t>
            </a:r>
            <a:r>
              <a:rPr lang="en-US" altLang="zh-TW" sz="1400" i="1" dirty="0"/>
              <a:t> preprint arXiv:1803.07422</a:t>
            </a:r>
            <a:r>
              <a:rPr lang="en-US" altLang="zh-TW" sz="1400" dirty="0"/>
              <a:t>.</a:t>
            </a:r>
            <a:endParaRPr lang="zh-TW" altLang="zh-TW" sz="1400" dirty="0"/>
          </a:p>
        </p:txBody>
      </p:sp>
    </p:spTree>
    <p:extLst>
      <p:ext uri="{BB962C8B-B14F-4D97-AF65-F5344CB8AC3E}">
        <p14:creationId xmlns:p14="http://schemas.microsoft.com/office/powerpoint/2010/main" val="1786162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 calcmode="lin" valueType="num">
                                      <p:cBhvr>
                                        <p:cTn id="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9"/>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300"/>
                                        <p:tgtEl>
                                          <p:spTgt spid="16"/>
                                        </p:tgtEl>
                                      </p:cBhvr>
                                    </p:animEffect>
                                  </p:childTnLst>
                                </p:cTn>
                              </p:par>
                            </p:childTnLst>
                          </p:cTn>
                        </p:par>
                        <p:par>
                          <p:cTn id="16" fill="hold">
                            <p:stCondLst>
                              <p:cond delay="950"/>
                            </p:stCondLst>
                            <p:childTnLst>
                              <p:par>
                                <p:cTn id="17" presetID="53" presetClass="entr" presetSubtype="528"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anim calcmode="lin" valueType="num">
                                      <p:cBhvr>
                                        <p:cTn id="22" dur="500" fill="hold"/>
                                        <p:tgtEl>
                                          <p:spTgt spid="27"/>
                                        </p:tgtEl>
                                        <p:attrNameLst>
                                          <p:attrName>ppt_x</p:attrName>
                                        </p:attrNameLst>
                                      </p:cBhvr>
                                      <p:tavLst>
                                        <p:tav tm="0">
                                          <p:val>
                                            <p:fltVal val="0.5"/>
                                          </p:val>
                                        </p:tav>
                                        <p:tav tm="100000">
                                          <p:val>
                                            <p:strVal val="#ppt_x"/>
                                          </p:val>
                                        </p:tav>
                                      </p:tavLst>
                                    </p:anim>
                                    <p:anim calcmode="lin" valueType="num">
                                      <p:cBhvr>
                                        <p:cTn id="23" dur="500" fill="hold"/>
                                        <p:tgtEl>
                                          <p:spTgt spid="27"/>
                                        </p:tgtEl>
                                        <p:attrNameLst>
                                          <p:attrName>ppt_y</p:attrName>
                                        </p:attrNameLst>
                                      </p:cBhvr>
                                      <p:tavLst>
                                        <p:tav tm="0">
                                          <p:val>
                                            <p:fltVal val="0.5"/>
                                          </p:val>
                                        </p:tav>
                                        <p:tav tm="100000">
                                          <p:val>
                                            <p:strVal val="#ppt_y"/>
                                          </p:val>
                                        </p:tav>
                                      </p:tavLst>
                                    </p:anim>
                                  </p:childTnLst>
                                </p:cTn>
                              </p:par>
                            </p:childTnLst>
                          </p:cTn>
                        </p:par>
                        <p:par>
                          <p:cTn id="24" fill="hold">
                            <p:stCondLst>
                              <p:cond delay="1450"/>
                            </p:stCondLst>
                            <p:childTnLst>
                              <p:par>
                                <p:cTn id="25" presetID="2" presetClass="entr" presetSubtype="2"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1+#ppt_w/2"/>
                                          </p:val>
                                        </p:tav>
                                        <p:tav tm="100000">
                                          <p:val>
                                            <p:strVal val="#ppt_x"/>
                                          </p:val>
                                        </p:tav>
                                      </p:tavLst>
                                    </p:anim>
                                    <p:anim calcmode="lin" valueType="num">
                                      <p:cBhvr additive="base">
                                        <p:cTn id="28"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7" grpId="0"/>
      <p:bldP spid="3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參考文獻</a:t>
            </a:r>
            <a:endParaRPr lang="zh-CN" altLang="en-US" sz="1700" b="1" dirty="0">
              <a:solidFill>
                <a:srgbClr val="1B4367"/>
              </a:solidFill>
              <a:cs typeface="+mn-ea"/>
              <a:sym typeface="+mn-lt"/>
            </a:endParaRPr>
          </a:p>
        </p:txBody>
      </p:sp>
      <p:sp>
        <p:nvSpPr>
          <p:cNvPr id="27" name="文本框 31"/>
          <p:cNvSpPr txBox="1"/>
          <p:nvPr/>
        </p:nvSpPr>
        <p:spPr>
          <a:xfrm>
            <a:off x="1254737" y="911124"/>
            <a:ext cx="2600712" cy="807913"/>
          </a:xfrm>
          <a:prstGeom prst="rect">
            <a:avLst/>
          </a:prstGeom>
          <a:noFill/>
        </p:spPr>
        <p:txBody>
          <a:bodyPr wrap="none" lIns="68580" tIns="34290" rIns="68580" bIns="34290" rtlCol="0">
            <a:spAutoFit/>
          </a:bodyPr>
          <a:lstStyle/>
          <a:p>
            <a:r>
              <a:rPr lang="zh-CN" altLang="zh-CN" sz="4800" b="1" dirty="0">
                <a:solidFill>
                  <a:srgbClr val="1B4367"/>
                </a:solidFill>
              </a:rPr>
              <a:t>参</a:t>
            </a:r>
            <a:r>
              <a:rPr lang="zh-CN" altLang="zh-CN" sz="4800" b="1" dirty="0" smtClean="0">
                <a:solidFill>
                  <a:srgbClr val="1B4367"/>
                </a:solidFill>
              </a:rPr>
              <a:t>考</a:t>
            </a:r>
            <a:r>
              <a:rPr lang="zh-TW" altLang="en-US" sz="4800" b="1" dirty="0">
                <a:solidFill>
                  <a:srgbClr val="1B4367"/>
                </a:solidFill>
              </a:rPr>
              <a:t>文獻</a:t>
            </a:r>
            <a:endParaRPr lang="zh-CN" altLang="en-US" sz="4800" b="1" dirty="0">
              <a:solidFill>
                <a:srgbClr val="1B4367"/>
              </a:solidFill>
            </a:endParaRPr>
          </a:p>
        </p:txBody>
      </p:sp>
      <p:cxnSp>
        <p:nvCxnSpPr>
          <p:cNvPr id="16" name="直接连接符 1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35" name="文本框 19"/>
          <p:cNvSpPr txBox="1"/>
          <p:nvPr/>
        </p:nvSpPr>
        <p:spPr>
          <a:xfrm>
            <a:off x="1014607" y="1719037"/>
            <a:ext cx="7650195" cy="2870016"/>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ltLang="zh-TW" sz="1400" dirty="0" err="1"/>
              <a:t>Goodfellow</a:t>
            </a:r>
            <a:r>
              <a:rPr lang="en-US" altLang="zh-TW" sz="1400" dirty="0"/>
              <a:t>, I., </a:t>
            </a:r>
            <a:r>
              <a:rPr lang="en-US" altLang="zh-TW" sz="1400" dirty="0" err="1"/>
              <a:t>Pouget-Abadie</a:t>
            </a:r>
            <a:r>
              <a:rPr lang="en-US" altLang="zh-TW" sz="1400" dirty="0"/>
              <a:t>, J., Mirza, M., Xu, B., </a:t>
            </a:r>
            <a:r>
              <a:rPr lang="en-US" altLang="zh-TW" sz="1400" dirty="0" err="1"/>
              <a:t>Warde</a:t>
            </a:r>
            <a:r>
              <a:rPr lang="en-US" altLang="zh-TW" sz="1400" dirty="0"/>
              <a:t>-Farley, D., </a:t>
            </a:r>
            <a:r>
              <a:rPr lang="en-US" altLang="zh-TW" sz="1400" dirty="0" err="1"/>
              <a:t>Ozair</a:t>
            </a:r>
            <a:r>
              <a:rPr lang="en-US" altLang="zh-TW" sz="1400" dirty="0"/>
              <a:t>, S., ... &amp; </a:t>
            </a:r>
            <a:r>
              <a:rPr lang="en-US" altLang="zh-TW" sz="1400" dirty="0" err="1"/>
              <a:t>Bengio</a:t>
            </a:r>
            <a:r>
              <a:rPr lang="en-US" altLang="zh-TW" sz="1400" dirty="0"/>
              <a:t>, Y. (2014). Generative adversarial nets. Advances in neural information processing systems, 27.</a:t>
            </a:r>
            <a:endParaRPr lang="zh-TW" altLang="zh-TW" sz="1400" dirty="0"/>
          </a:p>
          <a:p>
            <a:pPr marL="285750" indent="-285750">
              <a:buFont typeface="Arial" panose="020B0604020202020204" pitchFamily="34" charset="0"/>
              <a:buChar char="•"/>
            </a:pPr>
            <a:r>
              <a:rPr lang="en-US" altLang="zh-TW" sz="1400" dirty="0"/>
              <a:t>He, K., Sun, J., &amp; Tang, X. (2012). Guided image filtering. IEEE transactions on pattern analysis and machine intelligence, 35(6), 1397-1409.</a:t>
            </a:r>
            <a:endParaRPr lang="zh-TW" altLang="zh-TW" sz="1400" dirty="0"/>
          </a:p>
          <a:p>
            <a:pPr marL="285750" indent="-285750">
              <a:buFont typeface="Arial" panose="020B0604020202020204" pitchFamily="34" charset="0"/>
              <a:buChar char="•"/>
            </a:pPr>
            <a:r>
              <a:rPr lang="en-US" altLang="zh-TW" sz="1400" dirty="0"/>
              <a:t>He, K., </a:t>
            </a:r>
            <a:r>
              <a:rPr lang="en-US" altLang="zh-TW" sz="1400" dirty="0" err="1"/>
              <a:t>Gkioxari</a:t>
            </a:r>
            <a:r>
              <a:rPr lang="en-US" altLang="zh-TW" sz="1400" dirty="0"/>
              <a:t>, G., </a:t>
            </a:r>
            <a:r>
              <a:rPr lang="en-US" altLang="zh-TW" sz="1400" dirty="0" err="1"/>
              <a:t>Dollár</a:t>
            </a:r>
            <a:r>
              <a:rPr lang="en-US" altLang="zh-TW" sz="1400" dirty="0"/>
              <a:t>, P., &amp; </a:t>
            </a:r>
            <a:r>
              <a:rPr lang="en-US" altLang="zh-TW" sz="1400" dirty="0" err="1"/>
              <a:t>Girshick</a:t>
            </a:r>
            <a:r>
              <a:rPr lang="en-US" altLang="zh-TW" sz="1400" dirty="0"/>
              <a:t>, R. (2017). Mask r-</a:t>
            </a:r>
            <a:r>
              <a:rPr lang="en-US" altLang="zh-TW" sz="1400" dirty="0" err="1"/>
              <a:t>cnn</a:t>
            </a:r>
            <a:r>
              <a:rPr lang="en-US" altLang="zh-TW" sz="1400" dirty="0"/>
              <a:t>. In Proceedings of the IEEE international conference on computer vision (pp. 2961-2969).</a:t>
            </a:r>
            <a:endParaRPr lang="zh-TW" altLang="zh-TW" sz="1400" dirty="0"/>
          </a:p>
          <a:p>
            <a:pPr marL="285750" indent="-285750">
              <a:buFont typeface="Arial" panose="020B0604020202020204" pitchFamily="34" charset="0"/>
              <a:buChar char="•"/>
            </a:pPr>
            <a:r>
              <a:rPr lang="en-US" altLang="zh-TW" sz="1400" dirty="0"/>
              <a:t>Isola, P., Zhu, J. Y., Zhou, T., &amp; </a:t>
            </a:r>
            <a:r>
              <a:rPr lang="en-US" altLang="zh-TW" sz="1400" dirty="0" err="1"/>
              <a:t>Efros</a:t>
            </a:r>
            <a:r>
              <a:rPr lang="en-US" altLang="zh-TW" sz="1400" dirty="0"/>
              <a:t>, A. A. (2017). Image-to-image translation with conditional adversarial networks. In Proceedings of the IEEE conference on computer vision and pattern recognition (pp. 1125-1134).</a:t>
            </a:r>
            <a:endParaRPr lang="zh-TW" altLang="zh-TW" sz="1400" dirty="0"/>
          </a:p>
          <a:p>
            <a:pPr marL="285750" indent="-285750">
              <a:buFont typeface="Arial" panose="020B0604020202020204" pitchFamily="34" charset="0"/>
              <a:buChar char="•"/>
            </a:pPr>
            <a:r>
              <a:rPr lang="en-US" altLang="zh-TW" sz="1400" dirty="0" err="1"/>
              <a:t>Karara</a:t>
            </a:r>
            <a:r>
              <a:rPr lang="en-US" altLang="zh-TW" sz="1400" dirty="0"/>
              <a:t>, G., Hajji, R., &amp; </a:t>
            </a:r>
            <a:r>
              <a:rPr lang="en-US" altLang="zh-TW" sz="1400" dirty="0" err="1"/>
              <a:t>Poux</a:t>
            </a:r>
            <a:r>
              <a:rPr lang="en-US" altLang="zh-TW" sz="1400" dirty="0"/>
              <a:t>, F. (2021). 3D Point Cloud Semantic Augmentation: Instance Segmentation of 360° Panoramas by Deep Learning Techniques. Remote Sensing, 13(18), 3647.</a:t>
            </a:r>
            <a:endParaRPr lang="zh-TW" altLang="zh-TW" sz="1400" dirty="0"/>
          </a:p>
        </p:txBody>
      </p:sp>
    </p:spTree>
    <p:extLst>
      <p:ext uri="{BB962C8B-B14F-4D97-AF65-F5344CB8AC3E}">
        <p14:creationId xmlns:p14="http://schemas.microsoft.com/office/powerpoint/2010/main" val="29596984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 calcmode="lin" valueType="num">
                                      <p:cBhvr>
                                        <p:cTn id="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9"/>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300"/>
                                        <p:tgtEl>
                                          <p:spTgt spid="16"/>
                                        </p:tgtEl>
                                      </p:cBhvr>
                                    </p:animEffect>
                                  </p:childTnLst>
                                </p:cTn>
                              </p:par>
                            </p:childTnLst>
                          </p:cTn>
                        </p:par>
                        <p:par>
                          <p:cTn id="16" fill="hold">
                            <p:stCondLst>
                              <p:cond delay="950"/>
                            </p:stCondLst>
                            <p:childTnLst>
                              <p:par>
                                <p:cTn id="17" presetID="53" presetClass="entr" presetSubtype="528"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anim calcmode="lin" valueType="num">
                                      <p:cBhvr>
                                        <p:cTn id="22" dur="500" fill="hold"/>
                                        <p:tgtEl>
                                          <p:spTgt spid="27"/>
                                        </p:tgtEl>
                                        <p:attrNameLst>
                                          <p:attrName>ppt_x</p:attrName>
                                        </p:attrNameLst>
                                      </p:cBhvr>
                                      <p:tavLst>
                                        <p:tav tm="0">
                                          <p:val>
                                            <p:fltVal val="0.5"/>
                                          </p:val>
                                        </p:tav>
                                        <p:tav tm="100000">
                                          <p:val>
                                            <p:strVal val="#ppt_x"/>
                                          </p:val>
                                        </p:tav>
                                      </p:tavLst>
                                    </p:anim>
                                    <p:anim calcmode="lin" valueType="num">
                                      <p:cBhvr>
                                        <p:cTn id="23" dur="500" fill="hold"/>
                                        <p:tgtEl>
                                          <p:spTgt spid="27"/>
                                        </p:tgtEl>
                                        <p:attrNameLst>
                                          <p:attrName>ppt_y</p:attrName>
                                        </p:attrNameLst>
                                      </p:cBhvr>
                                      <p:tavLst>
                                        <p:tav tm="0">
                                          <p:val>
                                            <p:fltVal val="0.5"/>
                                          </p:val>
                                        </p:tav>
                                        <p:tav tm="100000">
                                          <p:val>
                                            <p:strVal val="#ppt_y"/>
                                          </p:val>
                                        </p:tav>
                                      </p:tavLst>
                                    </p:anim>
                                  </p:childTnLst>
                                </p:cTn>
                              </p:par>
                            </p:childTnLst>
                          </p:cTn>
                        </p:par>
                        <p:par>
                          <p:cTn id="24" fill="hold">
                            <p:stCondLst>
                              <p:cond delay="1450"/>
                            </p:stCondLst>
                            <p:childTnLst>
                              <p:par>
                                <p:cTn id="25" presetID="2" presetClass="entr" presetSubtype="2"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1+#ppt_w/2"/>
                                          </p:val>
                                        </p:tav>
                                        <p:tav tm="100000">
                                          <p:val>
                                            <p:strVal val="#ppt_x"/>
                                          </p:val>
                                        </p:tav>
                                      </p:tavLst>
                                    </p:anim>
                                    <p:anim calcmode="lin" valueType="num">
                                      <p:cBhvr additive="base">
                                        <p:cTn id="28"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7" grpId="0"/>
      <p:bldP spid="3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參考文獻</a:t>
            </a:r>
            <a:endParaRPr lang="zh-CN" altLang="en-US" sz="1700" b="1" dirty="0">
              <a:solidFill>
                <a:srgbClr val="1B4367"/>
              </a:solidFill>
              <a:cs typeface="+mn-ea"/>
              <a:sym typeface="+mn-lt"/>
            </a:endParaRPr>
          </a:p>
        </p:txBody>
      </p:sp>
      <p:sp>
        <p:nvSpPr>
          <p:cNvPr id="27" name="文本框 31"/>
          <p:cNvSpPr txBox="1"/>
          <p:nvPr/>
        </p:nvSpPr>
        <p:spPr>
          <a:xfrm>
            <a:off x="1254737" y="911124"/>
            <a:ext cx="2600712" cy="807913"/>
          </a:xfrm>
          <a:prstGeom prst="rect">
            <a:avLst/>
          </a:prstGeom>
          <a:noFill/>
        </p:spPr>
        <p:txBody>
          <a:bodyPr wrap="none" lIns="68580" tIns="34290" rIns="68580" bIns="34290" rtlCol="0">
            <a:spAutoFit/>
          </a:bodyPr>
          <a:lstStyle/>
          <a:p>
            <a:r>
              <a:rPr lang="zh-CN" altLang="zh-CN" sz="4800" b="1" dirty="0">
                <a:solidFill>
                  <a:srgbClr val="1B4367"/>
                </a:solidFill>
              </a:rPr>
              <a:t>参</a:t>
            </a:r>
            <a:r>
              <a:rPr lang="zh-CN" altLang="zh-CN" sz="4800" b="1" dirty="0" smtClean="0">
                <a:solidFill>
                  <a:srgbClr val="1B4367"/>
                </a:solidFill>
              </a:rPr>
              <a:t>考</a:t>
            </a:r>
            <a:r>
              <a:rPr lang="zh-TW" altLang="en-US" sz="4800" b="1" dirty="0">
                <a:solidFill>
                  <a:srgbClr val="1B4367"/>
                </a:solidFill>
              </a:rPr>
              <a:t>文獻</a:t>
            </a:r>
            <a:endParaRPr lang="zh-CN" altLang="en-US" sz="4800" b="1" dirty="0">
              <a:solidFill>
                <a:srgbClr val="1B4367"/>
              </a:solidFill>
            </a:endParaRPr>
          </a:p>
        </p:txBody>
      </p:sp>
      <p:cxnSp>
        <p:nvCxnSpPr>
          <p:cNvPr id="16" name="直接连接符 1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35" name="文本框 19"/>
          <p:cNvSpPr txBox="1"/>
          <p:nvPr/>
        </p:nvSpPr>
        <p:spPr>
          <a:xfrm>
            <a:off x="1014607" y="1719037"/>
            <a:ext cx="7650195" cy="2654573"/>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ltLang="zh-TW" sz="1400" dirty="0"/>
              <a:t>Kim, P. (2017). Convolutional neural network. In </a:t>
            </a:r>
            <a:r>
              <a:rPr lang="en-US" altLang="zh-TW" sz="1400" i="1" dirty="0"/>
              <a:t>MATLAB deep learning</a:t>
            </a:r>
            <a:r>
              <a:rPr lang="en-US" altLang="zh-TW" sz="1400" dirty="0"/>
              <a:t> (pp. 121-147). </a:t>
            </a:r>
            <a:r>
              <a:rPr lang="en-US" altLang="zh-TW" sz="1400" dirty="0" err="1"/>
              <a:t>Apress</a:t>
            </a:r>
            <a:r>
              <a:rPr lang="en-US" altLang="zh-TW" sz="1400" dirty="0"/>
              <a:t>, Berkeley, CA.</a:t>
            </a:r>
            <a:endParaRPr lang="zh-TW" altLang="zh-TW" sz="1400" dirty="0"/>
          </a:p>
          <a:p>
            <a:pPr marL="285750" indent="-285750">
              <a:buFont typeface="Arial" panose="020B0604020202020204" pitchFamily="34" charset="0"/>
              <a:buChar char="•"/>
            </a:pPr>
            <a:r>
              <a:rPr lang="en-US" altLang="zh-TW" sz="1400" dirty="0"/>
              <a:t>Li, G., Ma, B., He, S., Ren, X., &amp; Liu, Q. (2020). Automatic tunnel crack detection based on u-net and a convolutional neural network with alternately updated clique. Sensors, 20(3), 717.</a:t>
            </a:r>
            <a:endParaRPr lang="zh-TW" altLang="zh-TW" sz="1400" dirty="0"/>
          </a:p>
          <a:p>
            <a:pPr marL="285750" indent="-285750">
              <a:buFont typeface="Arial" panose="020B0604020202020204" pitchFamily="34" charset="0"/>
              <a:buChar char="•"/>
            </a:pPr>
            <a:r>
              <a:rPr lang="en-US" altLang="zh-TW" sz="1400" dirty="0"/>
              <a:t>Long, J., </a:t>
            </a:r>
            <a:r>
              <a:rPr lang="en-US" altLang="zh-TW" sz="1400" dirty="0" err="1"/>
              <a:t>Shelhamer</a:t>
            </a:r>
            <a:r>
              <a:rPr lang="en-US" altLang="zh-TW" sz="1400" dirty="0"/>
              <a:t>, E., &amp; Darrell, T. (2015). Fully convolutional networks for semantic segmentation. In Proceedings of the IEEE conference on computer vision and pattern recognition (pp. 3431-3440).</a:t>
            </a:r>
            <a:endParaRPr lang="zh-TW" altLang="zh-TW" sz="1400" dirty="0"/>
          </a:p>
          <a:p>
            <a:pPr marL="285750" indent="-285750">
              <a:buFont typeface="Arial" panose="020B0604020202020204" pitchFamily="34" charset="0"/>
              <a:buChar char="•"/>
            </a:pPr>
            <a:r>
              <a:rPr lang="en-US" altLang="zh-TW" sz="1400" dirty="0"/>
              <a:t>Mirza, M., &amp; </a:t>
            </a:r>
            <a:r>
              <a:rPr lang="en-US" altLang="zh-TW" sz="1400" dirty="0" err="1"/>
              <a:t>Osindero</a:t>
            </a:r>
            <a:r>
              <a:rPr lang="en-US" altLang="zh-TW" sz="1400" dirty="0"/>
              <a:t>, S. (2014). Conditional generative adversarial nets. </a:t>
            </a:r>
            <a:r>
              <a:rPr lang="en-US" altLang="zh-TW" sz="1400" dirty="0" err="1"/>
              <a:t>arXiv</a:t>
            </a:r>
            <a:r>
              <a:rPr lang="en-US" altLang="zh-TW" sz="1400" dirty="0"/>
              <a:t> preprint arXiv:1411.1784.</a:t>
            </a:r>
            <a:endParaRPr lang="zh-TW" altLang="zh-TW" sz="1400" dirty="0"/>
          </a:p>
          <a:p>
            <a:pPr marL="285750" indent="-285750">
              <a:buFont typeface="Arial" panose="020B0604020202020204" pitchFamily="34" charset="0"/>
              <a:buChar char="•"/>
            </a:pPr>
            <a:r>
              <a:rPr lang="en-US" altLang="zh-TW" sz="1400" dirty="0"/>
              <a:t>Morgenstern, O., &amp; Von Neumann, J. (1953). Theory of games and economic behavior. Princeton university press.</a:t>
            </a:r>
            <a:endParaRPr lang="zh-TW" altLang="zh-TW" sz="1400" dirty="0"/>
          </a:p>
        </p:txBody>
      </p:sp>
    </p:spTree>
    <p:extLst>
      <p:ext uri="{BB962C8B-B14F-4D97-AF65-F5344CB8AC3E}">
        <p14:creationId xmlns:p14="http://schemas.microsoft.com/office/powerpoint/2010/main" val="30156870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 calcmode="lin" valueType="num">
                                      <p:cBhvr>
                                        <p:cTn id="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9"/>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300"/>
                                        <p:tgtEl>
                                          <p:spTgt spid="16"/>
                                        </p:tgtEl>
                                      </p:cBhvr>
                                    </p:animEffect>
                                  </p:childTnLst>
                                </p:cTn>
                              </p:par>
                            </p:childTnLst>
                          </p:cTn>
                        </p:par>
                        <p:par>
                          <p:cTn id="16" fill="hold">
                            <p:stCondLst>
                              <p:cond delay="950"/>
                            </p:stCondLst>
                            <p:childTnLst>
                              <p:par>
                                <p:cTn id="17" presetID="53" presetClass="entr" presetSubtype="528"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anim calcmode="lin" valueType="num">
                                      <p:cBhvr>
                                        <p:cTn id="22" dur="500" fill="hold"/>
                                        <p:tgtEl>
                                          <p:spTgt spid="27"/>
                                        </p:tgtEl>
                                        <p:attrNameLst>
                                          <p:attrName>ppt_x</p:attrName>
                                        </p:attrNameLst>
                                      </p:cBhvr>
                                      <p:tavLst>
                                        <p:tav tm="0">
                                          <p:val>
                                            <p:fltVal val="0.5"/>
                                          </p:val>
                                        </p:tav>
                                        <p:tav tm="100000">
                                          <p:val>
                                            <p:strVal val="#ppt_x"/>
                                          </p:val>
                                        </p:tav>
                                      </p:tavLst>
                                    </p:anim>
                                    <p:anim calcmode="lin" valueType="num">
                                      <p:cBhvr>
                                        <p:cTn id="23" dur="500" fill="hold"/>
                                        <p:tgtEl>
                                          <p:spTgt spid="27"/>
                                        </p:tgtEl>
                                        <p:attrNameLst>
                                          <p:attrName>ppt_y</p:attrName>
                                        </p:attrNameLst>
                                      </p:cBhvr>
                                      <p:tavLst>
                                        <p:tav tm="0">
                                          <p:val>
                                            <p:fltVal val="0.5"/>
                                          </p:val>
                                        </p:tav>
                                        <p:tav tm="100000">
                                          <p:val>
                                            <p:strVal val="#ppt_y"/>
                                          </p:val>
                                        </p:tav>
                                      </p:tavLst>
                                    </p:anim>
                                  </p:childTnLst>
                                </p:cTn>
                              </p:par>
                            </p:childTnLst>
                          </p:cTn>
                        </p:par>
                        <p:par>
                          <p:cTn id="24" fill="hold">
                            <p:stCondLst>
                              <p:cond delay="1450"/>
                            </p:stCondLst>
                            <p:childTnLst>
                              <p:par>
                                <p:cTn id="25" presetID="2" presetClass="entr" presetSubtype="2"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1+#ppt_w/2"/>
                                          </p:val>
                                        </p:tav>
                                        <p:tav tm="100000">
                                          <p:val>
                                            <p:strVal val="#ppt_x"/>
                                          </p:val>
                                        </p:tav>
                                      </p:tavLst>
                                    </p:anim>
                                    <p:anim calcmode="lin" valueType="num">
                                      <p:cBhvr additive="base">
                                        <p:cTn id="28"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7" grpId="0"/>
      <p:bldP spid="3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參考文獻</a:t>
            </a:r>
            <a:endParaRPr lang="zh-CN" altLang="en-US" sz="1700" b="1" dirty="0">
              <a:solidFill>
                <a:srgbClr val="1B4367"/>
              </a:solidFill>
              <a:cs typeface="+mn-ea"/>
              <a:sym typeface="+mn-lt"/>
            </a:endParaRPr>
          </a:p>
        </p:txBody>
      </p:sp>
      <p:sp>
        <p:nvSpPr>
          <p:cNvPr id="27" name="文本框 31"/>
          <p:cNvSpPr txBox="1"/>
          <p:nvPr/>
        </p:nvSpPr>
        <p:spPr>
          <a:xfrm>
            <a:off x="1254737" y="911124"/>
            <a:ext cx="2600712" cy="807913"/>
          </a:xfrm>
          <a:prstGeom prst="rect">
            <a:avLst/>
          </a:prstGeom>
          <a:noFill/>
        </p:spPr>
        <p:txBody>
          <a:bodyPr wrap="none" lIns="68580" tIns="34290" rIns="68580" bIns="34290" rtlCol="0">
            <a:spAutoFit/>
          </a:bodyPr>
          <a:lstStyle/>
          <a:p>
            <a:r>
              <a:rPr lang="zh-CN" altLang="zh-CN" sz="4800" b="1" dirty="0">
                <a:solidFill>
                  <a:srgbClr val="1B4367"/>
                </a:solidFill>
              </a:rPr>
              <a:t>参</a:t>
            </a:r>
            <a:r>
              <a:rPr lang="zh-CN" altLang="zh-CN" sz="4800" b="1" dirty="0" smtClean="0">
                <a:solidFill>
                  <a:srgbClr val="1B4367"/>
                </a:solidFill>
              </a:rPr>
              <a:t>考</a:t>
            </a:r>
            <a:r>
              <a:rPr lang="zh-TW" altLang="en-US" sz="4800" b="1" dirty="0">
                <a:solidFill>
                  <a:srgbClr val="1B4367"/>
                </a:solidFill>
              </a:rPr>
              <a:t>文獻</a:t>
            </a:r>
            <a:endParaRPr lang="zh-CN" altLang="en-US" sz="4800" b="1" dirty="0">
              <a:solidFill>
                <a:srgbClr val="1B4367"/>
              </a:solidFill>
            </a:endParaRPr>
          </a:p>
        </p:txBody>
      </p:sp>
      <p:cxnSp>
        <p:nvCxnSpPr>
          <p:cNvPr id="16" name="直接连接符 1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35" name="文本框 19"/>
          <p:cNvSpPr txBox="1"/>
          <p:nvPr/>
        </p:nvSpPr>
        <p:spPr>
          <a:xfrm>
            <a:off x="1014607" y="1719037"/>
            <a:ext cx="7650195" cy="3300904"/>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ltLang="zh-TW" sz="1400" dirty="0" err="1"/>
              <a:t>Ronneberger</a:t>
            </a:r>
            <a:r>
              <a:rPr lang="en-US" altLang="zh-TW" sz="1400" dirty="0"/>
              <a:t>, O., Fischer, P., &amp; </a:t>
            </a:r>
            <a:r>
              <a:rPr lang="en-US" altLang="zh-TW" sz="1400" dirty="0" err="1"/>
              <a:t>Brox</a:t>
            </a:r>
            <a:r>
              <a:rPr lang="en-US" altLang="zh-TW" sz="1400" dirty="0"/>
              <a:t>, T. (2015, October). U-net: Convolutional networks for biomedical image segmentation. In </a:t>
            </a:r>
            <a:r>
              <a:rPr lang="en-US" altLang="zh-TW" sz="1400" i="1" dirty="0"/>
              <a:t>International Conference on Medical image computing and computer-assisted intervention</a:t>
            </a:r>
            <a:r>
              <a:rPr lang="en-US" altLang="zh-TW" sz="1400" dirty="0"/>
              <a:t> (pp. 234-241). Springer, Cham.</a:t>
            </a:r>
            <a:endParaRPr lang="zh-TW" altLang="zh-TW" sz="1400" dirty="0"/>
          </a:p>
          <a:p>
            <a:pPr marL="285750" indent="-285750">
              <a:buFont typeface="Arial" panose="020B0604020202020204" pitchFamily="34" charset="0"/>
              <a:buChar char="•"/>
            </a:pPr>
            <a:r>
              <a:rPr lang="en-US" altLang="zh-TW" sz="1400" dirty="0" err="1"/>
              <a:t>Weng</a:t>
            </a:r>
            <a:r>
              <a:rPr lang="en-US" altLang="zh-TW" sz="1400" dirty="0"/>
              <a:t>, W., &amp; Zhu, X. (2015). Convolutional Networks for Biomedical Image Segmentation. IEEE Access.</a:t>
            </a:r>
            <a:endParaRPr lang="zh-TW" altLang="zh-TW" sz="1400" dirty="0"/>
          </a:p>
          <a:p>
            <a:pPr marL="285750" indent="-285750">
              <a:buFont typeface="Arial" panose="020B0604020202020204" pitchFamily="34" charset="0"/>
              <a:buChar char="•"/>
            </a:pPr>
            <a:r>
              <a:rPr lang="en-US" altLang="zh-TW" sz="1400" dirty="0"/>
              <a:t>Wu, H., Zhang, J., Huang, K., Liang, K., &amp; Yu, Y. (2019). </a:t>
            </a:r>
            <a:r>
              <a:rPr lang="en-US" altLang="zh-TW" sz="1400" dirty="0" err="1"/>
              <a:t>Fastfcn</a:t>
            </a:r>
            <a:r>
              <a:rPr lang="en-US" altLang="zh-TW" sz="1400" dirty="0"/>
              <a:t>: Rethinking dilated convolution in the backbone for semantic segmentation. </a:t>
            </a:r>
            <a:r>
              <a:rPr lang="en-US" altLang="zh-TW" sz="1400" dirty="0" err="1"/>
              <a:t>arXiv</a:t>
            </a:r>
            <a:r>
              <a:rPr lang="en-US" altLang="zh-TW" sz="1400" dirty="0"/>
              <a:t> preprint arXiv:1903.11816.</a:t>
            </a:r>
            <a:endParaRPr lang="zh-TW" altLang="zh-TW" sz="1400" dirty="0"/>
          </a:p>
          <a:p>
            <a:pPr marL="285750" indent="-285750">
              <a:buFont typeface="Arial" panose="020B0604020202020204" pitchFamily="34" charset="0"/>
              <a:buChar char="•"/>
            </a:pPr>
            <a:r>
              <a:rPr lang="en-US" altLang="zh-TW" sz="1400" dirty="0" err="1"/>
              <a:t>Xie</a:t>
            </a:r>
            <a:r>
              <a:rPr lang="en-US" altLang="zh-TW" sz="1400" dirty="0"/>
              <a:t>, C., Wang, Z., Chen, H., Ma, X., Xing, W., Zhao, L., ... &amp; Lin, Z. (2021). Image Style Transfer Algorithm Based on Semantic Segmentation. </a:t>
            </a:r>
            <a:r>
              <a:rPr lang="en-US" altLang="zh-TW" sz="1400" i="1" dirty="0"/>
              <a:t>IEEE Access</a:t>
            </a:r>
            <a:r>
              <a:rPr lang="en-US" altLang="zh-TW" sz="1400" dirty="0"/>
              <a:t>, </a:t>
            </a:r>
            <a:r>
              <a:rPr lang="en-US" altLang="zh-TW" sz="1400" i="1" dirty="0"/>
              <a:t>9</a:t>
            </a:r>
            <a:r>
              <a:rPr lang="en-US" altLang="zh-TW" sz="1400" dirty="0"/>
              <a:t>, 54518-54529.</a:t>
            </a:r>
            <a:endParaRPr lang="zh-TW" altLang="zh-TW" sz="1400" dirty="0"/>
          </a:p>
          <a:p>
            <a:pPr marL="285750" indent="-285750">
              <a:buFont typeface="Arial" panose="020B0604020202020204" pitchFamily="34" charset="0"/>
              <a:buChar char="•"/>
            </a:pPr>
            <a:r>
              <a:rPr lang="en-US" altLang="zh-TW" sz="1400" dirty="0"/>
              <a:t>Xu, Y., Wang, K., Yang, K., Sun, D., &amp; Fu, J. (2019, September). Semantic segmentation of panoramic images using a synthetic dataset. In Artificial Intelligence and Machine Learning in Defense Applications (Vol. 11169, p. 111690B). </a:t>
            </a:r>
            <a:endParaRPr lang="zh-TW" altLang="zh-TW" sz="1400" dirty="0"/>
          </a:p>
          <a:p>
            <a:pPr marL="285750" indent="-285750">
              <a:buFont typeface="Arial" panose="020B0604020202020204" pitchFamily="34" charset="0"/>
              <a:buChar char="•"/>
            </a:pPr>
            <a:r>
              <a:rPr lang="en-US" altLang="zh-TW" sz="1400" dirty="0"/>
              <a:t>International Society for Optics and Photonics.</a:t>
            </a:r>
            <a:endParaRPr lang="zh-TW" altLang="zh-TW" sz="1400" dirty="0"/>
          </a:p>
        </p:txBody>
      </p:sp>
    </p:spTree>
    <p:extLst>
      <p:ext uri="{BB962C8B-B14F-4D97-AF65-F5344CB8AC3E}">
        <p14:creationId xmlns:p14="http://schemas.microsoft.com/office/powerpoint/2010/main" val="1945947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 calcmode="lin" valueType="num">
                                      <p:cBhvr>
                                        <p:cTn id="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9"/>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300"/>
                                        <p:tgtEl>
                                          <p:spTgt spid="16"/>
                                        </p:tgtEl>
                                      </p:cBhvr>
                                    </p:animEffect>
                                  </p:childTnLst>
                                </p:cTn>
                              </p:par>
                            </p:childTnLst>
                          </p:cTn>
                        </p:par>
                        <p:par>
                          <p:cTn id="16" fill="hold">
                            <p:stCondLst>
                              <p:cond delay="950"/>
                            </p:stCondLst>
                            <p:childTnLst>
                              <p:par>
                                <p:cTn id="17" presetID="53" presetClass="entr" presetSubtype="528"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anim calcmode="lin" valueType="num">
                                      <p:cBhvr>
                                        <p:cTn id="22" dur="500" fill="hold"/>
                                        <p:tgtEl>
                                          <p:spTgt spid="27"/>
                                        </p:tgtEl>
                                        <p:attrNameLst>
                                          <p:attrName>ppt_x</p:attrName>
                                        </p:attrNameLst>
                                      </p:cBhvr>
                                      <p:tavLst>
                                        <p:tav tm="0">
                                          <p:val>
                                            <p:fltVal val="0.5"/>
                                          </p:val>
                                        </p:tav>
                                        <p:tav tm="100000">
                                          <p:val>
                                            <p:strVal val="#ppt_x"/>
                                          </p:val>
                                        </p:tav>
                                      </p:tavLst>
                                    </p:anim>
                                    <p:anim calcmode="lin" valueType="num">
                                      <p:cBhvr>
                                        <p:cTn id="23" dur="500" fill="hold"/>
                                        <p:tgtEl>
                                          <p:spTgt spid="27"/>
                                        </p:tgtEl>
                                        <p:attrNameLst>
                                          <p:attrName>ppt_y</p:attrName>
                                        </p:attrNameLst>
                                      </p:cBhvr>
                                      <p:tavLst>
                                        <p:tav tm="0">
                                          <p:val>
                                            <p:fltVal val="0.5"/>
                                          </p:val>
                                        </p:tav>
                                        <p:tav tm="100000">
                                          <p:val>
                                            <p:strVal val="#ppt_y"/>
                                          </p:val>
                                        </p:tav>
                                      </p:tavLst>
                                    </p:anim>
                                  </p:childTnLst>
                                </p:cTn>
                              </p:par>
                            </p:childTnLst>
                          </p:cTn>
                        </p:par>
                        <p:par>
                          <p:cTn id="24" fill="hold">
                            <p:stCondLst>
                              <p:cond delay="1450"/>
                            </p:stCondLst>
                            <p:childTnLst>
                              <p:par>
                                <p:cTn id="25" presetID="2" presetClass="entr" presetSubtype="2"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1+#ppt_w/2"/>
                                          </p:val>
                                        </p:tav>
                                        <p:tav tm="100000">
                                          <p:val>
                                            <p:strVal val="#ppt_x"/>
                                          </p:val>
                                        </p:tav>
                                      </p:tavLst>
                                    </p:anim>
                                    <p:anim calcmode="lin" valueType="num">
                                      <p:cBhvr additive="base">
                                        <p:cTn id="28"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7" grpId="0"/>
      <p:bldP spid="3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參考文獻</a:t>
            </a:r>
            <a:endParaRPr lang="zh-CN" altLang="en-US" sz="1700" b="1" dirty="0">
              <a:solidFill>
                <a:srgbClr val="1B4367"/>
              </a:solidFill>
              <a:cs typeface="+mn-ea"/>
              <a:sym typeface="+mn-lt"/>
            </a:endParaRPr>
          </a:p>
        </p:txBody>
      </p:sp>
      <p:sp>
        <p:nvSpPr>
          <p:cNvPr id="27" name="文本框 31"/>
          <p:cNvSpPr txBox="1"/>
          <p:nvPr/>
        </p:nvSpPr>
        <p:spPr>
          <a:xfrm>
            <a:off x="1254737" y="911124"/>
            <a:ext cx="2600712" cy="807913"/>
          </a:xfrm>
          <a:prstGeom prst="rect">
            <a:avLst/>
          </a:prstGeom>
          <a:noFill/>
        </p:spPr>
        <p:txBody>
          <a:bodyPr wrap="none" lIns="68580" tIns="34290" rIns="68580" bIns="34290" rtlCol="0">
            <a:spAutoFit/>
          </a:bodyPr>
          <a:lstStyle/>
          <a:p>
            <a:r>
              <a:rPr lang="zh-CN" altLang="zh-CN" sz="4800" b="1" dirty="0">
                <a:solidFill>
                  <a:srgbClr val="1B4367"/>
                </a:solidFill>
              </a:rPr>
              <a:t>参</a:t>
            </a:r>
            <a:r>
              <a:rPr lang="zh-CN" altLang="zh-CN" sz="4800" b="1" dirty="0" smtClean="0">
                <a:solidFill>
                  <a:srgbClr val="1B4367"/>
                </a:solidFill>
              </a:rPr>
              <a:t>考</a:t>
            </a:r>
            <a:r>
              <a:rPr lang="zh-TW" altLang="en-US" sz="4800" b="1" dirty="0">
                <a:solidFill>
                  <a:srgbClr val="1B4367"/>
                </a:solidFill>
              </a:rPr>
              <a:t>文獻</a:t>
            </a:r>
            <a:endParaRPr lang="zh-CN" altLang="en-US" sz="4800" b="1" dirty="0">
              <a:solidFill>
                <a:srgbClr val="1B4367"/>
              </a:solidFill>
            </a:endParaRPr>
          </a:p>
        </p:txBody>
      </p:sp>
      <p:cxnSp>
        <p:nvCxnSpPr>
          <p:cNvPr id="16" name="直接连接符 1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35" name="文本框 19"/>
          <p:cNvSpPr txBox="1"/>
          <p:nvPr/>
        </p:nvSpPr>
        <p:spPr>
          <a:xfrm>
            <a:off x="1014607" y="1719037"/>
            <a:ext cx="7650195" cy="2223686"/>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ltLang="zh-TW" sz="1400" dirty="0"/>
              <a:t>Zhu, J. Y., Park, T., Isola, P., &amp; </a:t>
            </a:r>
            <a:r>
              <a:rPr lang="en-US" altLang="zh-TW" sz="1400" dirty="0" err="1"/>
              <a:t>Efros</a:t>
            </a:r>
            <a:r>
              <a:rPr lang="en-US" altLang="zh-TW" sz="1400" dirty="0"/>
              <a:t>, A. A. (2017). Unpaired image-to-image translation using cycle-consistent adversarial networks. In Proceedings of the IEEE international conference on computer vision (pp. 2223-2232).</a:t>
            </a:r>
            <a:endParaRPr lang="zh-TW" altLang="zh-TW" sz="1400" dirty="0"/>
          </a:p>
          <a:p>
            <a:pPr marL="285750" indent="-285750">
              <a:buFont typeface="Arial" panose="020B0604020202020204" pitchFamily="34" charset="0"/>
              <a:buChar char="•"/>
            </a:pPr>
            <a:r>
              <a:rPr lang="en-US" altLang="zh-TW" sz="1400" dirty="0"/>
              <a:t>Zhang, H., Xu, T., Li, H., Zhang, S., Wang, X., Huang, X., &amp; Metaxas, D. N. (2017). </a:t>
            </a:r>
            <a:r>
              <a:rPr lang="en-US" altLang="zh-TW" sz="1400" dirty="0" err="1"/>
              <a:t>Stackgan</a:t>
            </a:r>
            <a:r>
              <a:rPr lang="en-US" altLang="zh-TW" sz="1400" dirty="0"/>
              <a:t>: Text to photo-realistic image synthesis with stacked generative adversarial networks. In </a:t>
            </a:r>
            <a:r>
              <a:rPr lang="en-US" altLang="zh-TW" sz="1400" i="1" dirty="0"/>
              <a:t>Proceedings of the IEEE international conference on computer vision</a:t>
            </a:r>
            <a:r>
              <a:rPr lang="en-US" altLang="zh-TW" sz="1400" dirty="0"/>
              <a:t> (pp. 5907-5915).</a:t>
            </a:r>
            <a:endParaRPr lang="zh-TW" altLang="zh-TW" sz="1400" dirty="0"/>
          </a:p>
          <a:p>
            <a:pPr marL="285750" indent="-285750">
              <a:buFont typeface="Arial" panose="020B0604020202020204" pitchFamily="34" charset="0"/>
              <a:buChar char="•"/>
            </a:pPr>
            <a:r>
              <a:rPr lang="en-US" altLang="zh-TW" sz="1400" dirty="0"/>
              <a:t>Zhao, Z. Q., Zheng, P., Xu, S. T., &amp; Wu, X. (2019). Object detection with deep learning: A review. </a:t>
            </a:r>
            <a:r>
              <a:rPr lang="en-US" altLang="zh-TW" sz="1400" i="1" dirty="0"/>
              <a:t>IEEE transactions on neural networks and learning systems</a:t>
            </a:r>
            <a:r>
              <a:rPr lang="en-US" altLang="zh-TW" sz="1400" dirty="0"/>
              <a:t>, </a:t>
            </a:r>
            <a:r>
              <a:rPr lang="en-US" altLang="zh-TW" sz="1400" i="1" dirty="0"/>
              <a:t>30</a:t>
            </a:r>
            <a:r>
              <a:rPr lang="en-US" altLang="zh-TW" sz="1400" dirty="0"/>
              <a:t>(11), 3212-3232.</a:t>
            </a:r>
            <a:endParaRPr lang="zh-TW" altLang="zh-TW" sz="1400" dirty="0"/>
          </a:p>
        </p:txBody>
      </p:sp>
    </p:spTree>
    <p:extLst>
      <p:ext uri="{BB962C8B-B14F-4D97-AF65-F5344CB8AC3E}">
        <p14:creationId xmlns:p14="http://schemas.microsoft.com/office/powerpoint/2010/main" val="4008572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 calcmode="lin" valueType="num">
                                      <p:cBhvr>
                                        <p:cTn id="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9"/>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300"/>
                                        <p:tgtEl>
                                          <p:spTgt spid="16"/>
                                        </p:tgtEl>
                                      </p:cBhvr>
                                    </p:animEffect>
                                  </p:childTnLst>
                                </p:cTn>
                              </p:par>
                            </p:childTnLst>
                          </p:cTn>
                        </p:par>
                        <p:par>
                          <p:cTn id="16" fill="hold">
                            <p:stCondLst>
                              <p:cond delay="950"/>
                            </p:stCondLst>
                            <p:childTnLst>
                              <p:par>
                                <p:cTn id="17" presetID="53" presetClass="entr" presetSubtype="528"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anim calcmode="lin" valueType="num">
                                      <p:cBhvr>
                                        <p:cTn id="22" dur="500" fill="hold"/>
                                        <p:tgtEl>
                                          <p:spTgt spid="27"/>
                                        </p:tgtEl>
                                        <p:attrNameLst>
                                          <p:attrName>ppt_x</p:attrName>
                                        </p:attrNameLst>
                                      </p:cBhvr>
                                      <p:tavLst>
                                        <p:tav tm="0">
                                          <p:val>
                                            <p:fltVal val="0.5"/>
                                          </p:val>
                                        </p:tav>
                                        <p:tav tm="100000">
                                          <p:val>
                                            <p:strVal val="#ppt_x"/>
                                          </p:val>
                                        </p:tav>
                                      </p:tavLst>
                                    </p:anim>
                                    <p:anim calcmode="lin" valueType="num">
                                      <p:cBhvr>
                                        <p:cTn id="23" dur="500" fill="hold"/>
                                        <p:tgtEl>
                                          <p:spTgt spid="27"/>
                                        </p:tgtEl>
                                        <p:attrNameLst>
                                          <p:attrName>ppt_y</p:attrName>
                                        </p:attrNameLst>
                                      </p:cBhvr>
                                      <p:tavLst>
                                        <p:tav tm="0">
                                          <p:val>
                                            <p:fltVal val="0.5"/>
                                          </p:val>
                                        </p:tav>
                                        <p:tav tm="100000">
                                          <p:val>
                                            <p:strVal val="#ppt_y"/>
                                          </p:val>
                                        </p:tav>
                                      </p:tavLst>
                                    </p:anim>
                                  </p:childTnLst>
                                </p:cTn>
                              </p:par>
                            </p:childTnLst>
                          </p:cTn>
                        </p:par>
                        <p:par>
                          <p:cTn id="24" fill="hold">
                            <p:stCondLst>
                              <p:cond delay="1450"/>
                            </p:stCondLst>
                            <p:childTnLst>
                              <p:par>
                                <p:cTn id="25" presetID="2" presetClass="entr" presetSubtype="2"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1+#ppt_w/2"/>
                                          </p:val>
                                        </p:tav>
                                        <p:tav tm="100000">
                                          <p:val>
                                            <p:strVal val="#ppt_x"/>
                                          </p:val>
                                        </p:tav>
                                      </p:tavLst>
                                    </p:anim>
                                    <p:anim calcmode="lin" valueType="num">
                                      <p:cBhvr additive="base">
                                        <p:cTn id="28"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7" grpId="0"/>
      <p:bldP spid="3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參考文獻</a:t>
            </a:r>
            <a:endParaRPr lang="zh-CN" altLang="en-US" sz="1700" b="1" dirty="0">
              <a:solidFill>
                <a:srgbClr val="1B4367"/>
              </a:solidFill>
              <a:cs typeface="+mn-ea"/>
              <a:sym typeface="+mn-lt"/>
            </a:endParaRPr>
          </a:p>
        </p:txBody>
      </p:sp>
      <p:sp>
        <p:nvSpPr>
          <p:cNvPr id="27" name="文本框 31"/>
          <p:cNvSpPr txBox="1"/>
          <p:nvPr/>
        </p:nvSpPr>
        <p:spPr>
          <a:xfrm>
            <a:off x="1254737" y="911124"/>
            <a:ext cx="2600712" cy="807913"/>
          </a:xfrm>
          <a:prstGeom prst="rect">
            <a:avLst/>
          </a:prstGeom>
          <a:noFill/>
        </p:spPr>
        <p:txBody>
          <a:bodyPr wrap="none" lIns="68580" tIns="34290" rIns="68580" bIns="34290" rtlCol="0">
            <a:spAutoFit/>
          </a:bodyPr>
          <a:lstStyle/>
          <a:p>
            <a:r>
              <a:rPr lang="zh-CN" altLang="zh-CN" sz="4800" b="1" dirty="0">
                <a:solidFill>
                  <a:srgbClr val="1B4367"/>
                </a:solidFill>
              </a:rPr>
              <a:t>参</a:t>
            </a:r>
            <a:r>
              <a:rPr lang="zh-CN" altLang="zh-CN" sz="4800" b="1" dirty="0" smtClean="0">
                <a:solidFill>
                  <a:srgbClr val="1B4367"/>
                </a:solidFill>
              </a:rPr>
              <a:t>考</a:t>
            </a:r>
            <a:r>
              <a:rPr lang="zh-TW" altLang="en-US" sz="4800" b="1" dirty="0">
                <a:solidFill>
                  <a:srgbClr val="1B4367"/>
                </a:solidFill>
              </a:rPr>
              <a:t>文獻</a:t>
            </a:r>
            <a:endParaRPr lang="zh-CN" altLang="en-US" sz="4800" b="1" dirty="0">
              <a:solidFill>
                <a:srgbClr val="1B4367"/>
              </a:solidFill>
            </a:endParaRPr>
          </a:p>
        </p:txBody>
      </p:sp>
      <p:cxnSp>
        <p:nvCxnSpPr>
          <p:cNvPr id="16" name="直接连接符 1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35" name="文本框 19"/>
          <p:cNvSpPr txBox="1"/>
          <p:nvPr/>
        </p:nvSpPr>
        <p:spPr>
          <a:xfrm>
            <a:off x="1014607" y="1719037"/>
            <a:ext cx="7650195" cy="2654573"/>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zh-TW" altLang="zh-TW" sz="1400" dirty="0">
                <a:latin typeface="標楷體" panose="03000509000000000000" pitchFamily="65" charset="-120"/>
                <a:ea typeface="標楷體" panose="03000509000000000000" pitchFamily="65" charset="-120"/>
              </a:rPr>
              <a:t>于佩琴</a:t>
            </a:r>
            <a:r>
              <a:rPr lang="en-US" altLang="zh-TW" sz="1400" dirty="0">
                <a:latin typeface="標楷體" panose="03000509000000000000" pitchFamily="65" charset="-120"/>
                <a:ea typeface="標楷體" panose="03000509000000000000" pitchFamily="65" charset="-120"/>
              </a:rPr>
              <a:t>. (2014). </a:t>
            </a:r>
            <a:r>
              <a:rPr lang="zh-TW" altLang="zh-TW" sz="1400" dirty="0">
                <a:latin typeface="標楷體" panose="03000509000000000000" pitchFamily="65" charset="-120"/>
                <a:ea typeface="標楷體" panose="03000509000000000000" pitchFamily="65" charset="-120"/>
              </a:rPr>
              <a:t>室內設計的本質性</a:t>
            </a:r>
            <a:r>
              <a:rPr lang="en-US" altLang="zh-TW" sz="1400" dirty="0">
                <a:latin typeface="標楷體" panose="03000509000000000000" pitchFamily="65" charset="-120"/>
                <a:ea typeface="標楷體" panose="03000509000000000000" pitchFamily="65" charset="-120"/>
              </a:rPr>
              <a:t>: </a:t>
            </a:r>
            <a:r>
              <a:rPr lang="zh-TW" altLang="zh-TW" sz="1400" dirty="0">
                <a:latin typeface="標楷體" panose="03000509000000000000" pitchFamily="65" charset="-120"/>
                <a:ea typeface="標楷體" panose="03000509000000000000" pitchFamily="65" charset="-120"/>
              </a:rPr>
              <a:t>室內空間居家性之探討</a:t>
            </a:r>
            <a:r>
              <a:rPr lang="en-US" altLang="zh-TW" sz="1400" dirty="0">
                <a:latin typeface="標楷體" panose="03000509000000000000" pitchFamily="65" charset="-120"/>
                <a:ea typeface="標楷體" panose="03000509000000000000" pitchFamily="65" charset="-120"/>
              </a:rPr>
              <a:t>. </a:t>
            </a:r>
            <a:r>
              <a:rPr lang="zh-TW" altLang="zh-TW" sz="1400" dirty="0">
                <a:latin typeface="標楷體" panose="03000509000000000000" pitchFamily="65" charset="-120"/>
                <a:ea typeface="標楷體" panose="03000509000000000000" pitchFamily="65" charset="-120"/>
              </a:rPr>
              <a:t>中原大學室內設計研究所學位論文</a:t>
            </a:r>
            <a:r>
              <a:rPr lang="en-US" altLang="zh-TW" sz="1400" dirty="0">
                <a:latin typeface="標楷體" panose="03000509000000000000" pitchFamily="65" charset="-120"/>
                <a:ea typeface="標楷體" panose="03000509000000000000" pitchFamily="65" charset="-120"/>
              </a:rPr>
              <a:t>, 1-83.</a:t>
            </a:r>
            <a:endParaRPr lang="zh-TW" altLang="zh-TW" sz="1400" dirty="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zh-TW" altLang="zh-TW" sz="1400" dirty="0">
                <a:latin typeface="標楷體" panose="03000509000000000000" pitchFamily="65" charset="-120"/>
                <a:ea typeface="標楷體" panose="03000509000000000000" pitchFamily="65" charset="-120"/>
              </a:rPr>
              <a:t>宋傑</a:t>
            </a:r>
            <a:r>
              <a:rPr lang="en-US" altLang="zh-TW" sz="1400" dirty="0">
                <a:latin typeface="標楷體" panose="03000509000000000000" pitchFamily="65" charset="-120"/>
                <a:ea typeface="標楷體" panose="03000509000000000000" pitchFamily="65" charset="-120"/>
              </a:rPr>
              <a:t>, </a:t>
            </a:r>
            <a:r>
              <a:rPr lang="zh-TW" altLang="zh-TW" sz="1400" dirty="0">
                <a:latin typeface="標楷體" panose="03000509000000000000" pitchFamily="65" charset="-120"/>
                <a:ea typeface="標楷體" panose="03000509000000000000" pitchFamily="65" charset="-120"/>
              </a:rPr>
              <a:t>肖亮</a:t>
            </a:r>
            <a:r>
              <a:rPr lang="en-US" altLang="zh-TW" sz="1400" dirty="0">
                <a:latin typeface="標楷體" panose="03000509000000000000" pitchFamily="65" charset="-120"/>
                <a:ea typeface="標楷體" panose="03000509000000000000" pitchFamily="65" charset="-120"/>
              </a:rPr>
              <a:t>, </a:t>
            </a:r>
            <a:r>
              <a:rPr lang="zh-TW" altLang="zh-TW" sz="1400" dirty="0">
                <a:latin typeface="標楷體" panose="03000509000000000000" pitchFamily="65" charset="-120"/>
                <a:ea typeface="標楷體" panose="03000509000000000000" pitchFamily="65" charset="-120"/>
              </a:rPr>
              <a:t>練智超</a:t>
            </a:r>
            <a:r>
              <a:rPr lang="en-US" altLang="zh-TW" sz="1400" dirty="0">
                <a:latin typeface="標楷體" panose="03000509000000000000" pitchFamily="65" charset="-120"/>
                <a:ea typeface="標楷體" panose="03000509000000000000" pitchFamily="65" charset="-120"/>
              </a:rPr>
              <a:t>, </a:t>
            </a:r>
            <a:r>
              <a:rPr lang="zh-TW" altLang="zh-TW" sz="1400" dirty="0">
                <a:latin typeface="標楷體" panose="03000509000000000000" pitchFamily="65" charset="-120"/>
                <a:ea typeface="標楷體" panose="03000509000000000000" pitchFamily="65" charset="-120"/>
              </a:rPr>
              <a:t>蔡子贇</a:t>
            </a:r>
            <a:r>
              <a:rPr lang="en-US" altLang="zh-TW" sz="1400" dirty="0">
                <a:latin typeface="標楷體" panose="03000509000000000000" pitchFamily="65" charset="-120"/>
                <a:ea typeface="標楷體" panose="03000509000000000000" pitchFamily="65" charset="-120"/>
              </a:rPr>
              <a:t>, &amp; </a:t>
            </a:r>
            <a:r>
              <a:rPr lang="zh-TW" altLang="zh-TW" sz="1400" dirty="0">
                <a:latin typeface="標楷體" panose="03000509000000000000" pitchFamily="65" charset="-120"/>
                <a:ea typeface="標楷體" panose="03000509000000000000" pitchFamily="65" charset="-120"/>
              </a:rPr>
              <a:t>蔣國平</a:t>
            </a:r>
            <a:r>
              <a:rPr lang="en-US" altLang="zh-TW" sz="1400" dirty="0">
                <a:latin typeface="標楷體" panose="03000509000000000000" pitchFamily="65" charset="-120"/>
                <a:ea typeface="標楷體" panose="03000509000000000000" pitchFamily="65" charset="-120"/>
              </a:rPr>
              <a:t>. (2021). </a:t>
            </a:r>
            <a:r>
              <a:rPr lang="zh-TW" altLang="zh-TW" sz="1400" dirty="0">
                <a:latin typeface="標楷體" panose="03000509000000000000" pitchFamily="65" charset="-120"/>
                <a:ea typeface="標楷體" panose="03000509000000000000" pitchFamily="65" charset="-120"/>
              </a:rPr>
              <a:t>基於深度學習的數字病理圖像分割綜述與展望</a:t>
            </a:r>
            <a:r>
              <a:rPr lang="en-US" altLang="zh-TW" sz="1400" dirty="0">
                <a:latin typeface="標楷體" panose="03000509000000000000" pitchFamily="65" charset="-120"/>
                <a:ea typeface="標楷體" panose="03000509000000000000" pitchFamily="65" charset="-120"/>
              </a:rPr>
              <a:t>. Journal of Software, 32(5).</a:t>
            </a:r>
            <a:endParaRPr lang="zh-TW" altLang="zh-TW" sz="1400" dirty="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zh-TW" altLang="zh-TW" sz="1400" dirty="0">
                <a:latin typeface="標楷體" panose="03000509000000000000" pitchFamily="65" charset="-120"/>
                <a:ea typeface="標楷體" panose="03000509000000000000" pitchFamily="65" charset="-120"/>
              </a:rPr>
              <a:t>冷翊</a:t>
            </a:r>
            <a:r>
              <a:rPr lang="en-US" altLang="zh-TW" sz="1400" dirty="0">
                <a:latin typeface="標楷體" panose="03000509000000000000" pitchFamily="65" charset="-120"/>
                <a:ea typeface="標楷體" panose="03000509000000000000" pitchFamily="65" charset="-120"/>
              </a:rPr>
              <a:t>(2016)</a:t>
            </a:r>
            <a:r>
              <a:rPr lang="zh-TW" altLang="zh-TW" sz="1400" dirty="0">
                <a:latin typeface="標楷體" panose="03000509000000000000" pitchFamily="65" charset="-120"/>
                <a:ea typeface="標楷體" panose="03000509000000000000" pitchFamily="65" charset="-120"/>
              </a:rPr>
              <a:t>。以三維電腦繪圖為核心的室內設計流程及表現之研究。南華大學藝術與設計學院創意產品設計學系。</a:t>
            </a:r>
          </a:p>
          <a:p>
            <a:pPr marL="285750" indent="-285750">
              <a:buFont typeface="Arial" panose="020B0604020202020204" pitchFamily="34" charset="0"/>
              <a:buChar char="•"/>
            </a:pPr>
            <a:r>
              <a:rPr lang="zh-TW" altLang="zh-TW" sz="1400" dirty="0">
                <a:latin typeface="標楷體" panose="03000509000000000000" pitchFamily="65" charset="-120"/>
                <a:ea typeface="標楷體" panose="03000509000000000000" pitchFamily="65" charset="-120"/>
              </a:rPr>
              <a:t>林庭生</a:t>
            </a:r>
            <a:r>
              <a:rPr lang="en-US" altLang="zh-TW" sz="1400" dirty="0">
                <a:latin typeface="標楷體" panose="03000509000000000000" pitchFamily="65" charset="-120"/>
                <a:ea typeface="標楷體" panose="03000509000000000000" pitchFamily="65" charset="-120"/>
              </a:rPr>
              <a:t>(2021)</a:t>
            </a:r>
            <a:r>
              <a:rPr lang="zh-TW" altLang="zh-TW" sz="1400" dirty="0">
                <a:latin typeface="標楷體" panose="03000509000000000000" pitchFamily="65" charset="-120"/>
                <a:ea typeface="標楷體" panose="03000509000000000000" pitchFamily="65" charset="-120"/>
              </a:rPr>
              <a:t>。以</a:t>
            </a:r>
            <a:r>
              <a:rPr lang="en-US" altLang="zh-TW" sz="1400" dirty="0">
                <a:latin typeface="標楷體" panose="03000509000000000000" pitchFamily="65" charset="-120"/>
                <a:ea typeface="標楷體" panose="03000509000000000000" pitchFamily="65" charset="-120"/>
              </a:rPr>
              <a:t>Pix2Pix</a:t>
            </a:r>
            <a:r>
              <a:rPr lang="zh-TW" altLang="zh-TW" sz="1400" dirty="0">
                <a:latin typeface="標楷體" panose="03000509000000000000" pitchFamily="65" charset="-120"/>
                <a:ea typeface="標楷體" panose="03000509000000000000" pitchFamily="65" charset="-120"/>
              </a:rPr>
              <a:t>與超解析度成像網路為基礎之金門老照片修復研究。國立金門大學資訊科技與應用碩士</a:t>
            </a:r>
            <a:r>
              <a:rPr lang="zh-TW" altLang="zh-TW" sz="1400" dirty="0" smtClean="0">
                <a:latin typeface="標楷體" panose="03000509000000000000" pitchFamily="65" charset="-120"/>
                <a:ea typeface="標楷體" panose="03000509000000000000" pitchFamily="65" charset="-120"/>
              </a:rPr>
              <a:t>班</a:t>
            </a:r>
          </a:p>
          <a:p>
            <a:pPr marL="285750" indent="-285750">
              <a:buFont typeface="Arial" panose="020B0604020202020204" pitchFamily="34" charset="0"/>
              <a:buChar char="•"/>
            </a:pPr>
            <a:r>
              <a:rPr lang="zh-TW" altLang="zh-TW" sz="1400" dirty="0" smtClean="0">
                <a:latin typeface="標楷體" panose="03000509000000000000" pitchFamily="65" charset="-120"/>
                <a:ea typeface="標楷體" panose="03000509000000000000" pitchFamily="65" charset="-120"/>
              </a:rPr>
              <a:t>施旻岳（</a:t>
            </a:r>
            <a:r>
              <a:rPr lang="en-US" altLang="zh-TW" sz="1400" dirty="0" smtClean="0">
                <a:latin typeface="標楷體" panose="03000509000000000000" pitchFamily="65" charset="-120"/>
                <a:ea typeface="標楷體" panose="03000509000000000000" pitchFamily="65" charset="-120"/>
              </a:rPr>
              <a:t>2021</a:t>
            </a:r>
            <a:r>
              <a:rPr lang="zh-TW" altLang="zh-TW" sz="1400" dirty="0" smtClean="0">
                <a:latin typeface="標楷體" panose="03000509000000000000" pitchFamily="65" charset="-120"/>
                <a:ea typeface="標楷體" panose="03000509000000000000" pitchFamily="65" charset="-120"/>
              </a:rPr>
              <a:t>）。以生成對抗網路為基礎之閩式建築風格轉換研究（碩士論文）。國立金門大學資訊科技與應用碩士班。</a:t>
            </a:r>
            <a:endParaRPr lang="en-US" altLang="zh-TW" sz="1400" dirty="0" smtClean="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zh-TW" altLang="zh-TW" sz="1400" dirty="0" smtClean="0">
                <a:latin typeface="標楷體" panose="03000509000000000000" pitchFamily="65" charset="-120"/>
                <a:ea typeface="標楷體" panose="03000509000000000000" pitchFamily="65" charset="-120"/>
              </a:rPr>
              <a:t>張榮傑</a:t>
            </a:r>
            <a:r>
              <a:rPr lang="en-US" altLang="zh-TW" sz="1400" dirty="0" smtClean="0">
                <a:latin typeface="標楷體" panose="03000509000000000000" pitchFamily="65" charset="-120"/>
                <a:ea typeface="標楷體" panose="03000509000000000000" pitchFamily="65" charset="-120"/>
              </a:rPr>
              <a:t>(2015)</a:t>
            </a:r>
            <a:r>
              <a:rPr lang="zh-TW" altLang="zh-TW" sz="1400" dirty="0" smtClean="0">
                <a:latin typeface="標楷體" panose="03000509000000000000" pitchFamily="65" charset="-120"/>
                <a:ea typeface="標楷體" panose="03000509000000000000" pitchFamily="65" charset="-120"/>
              </a:rPr>
              <a:t>。基於語義分割之影片風格轉換。國立交通大學多媒體工程研究所</a:t>
            </a:r>
          </a:p>
          <a:p>
            <a:pPr marL="285750" indent="-285750">
              <a:buFont typeface="Arial" panose="020B0604020202020204" pitchFamily="34" charset="0"/>
              <a:buChar char="•"/>
            </a:pPr>
            <a:endParaRPr lang="zh-TW" altLang="zh-TW" sz="14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4198365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 calcmode="lin" valueType="num">
                                      <p:cBhvr>
                                        <p:cTn id="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9"/>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300"/>
                                        <p:tgtEl>
                                          <p:spTgt spid="16"/>
                                        </p:tgtEl>
                                      </p:cBhvr>
                                    </p:animEffect>
                                  </p:childTnLst>
                                </p:cTn>
                              </p:par>
                            </p:childTnLst>
                          </p:cTn>
                        </p:par>
                        <p:par>
                          <p:cTn id="16" fill="hold">
                            <p:stCondLst>
                              <p:cond delay="950"/>
                            </p:stCondLst>
                            <p:childTnLst>
                              <p:par>
                                <p:cTn id="17" presetID="53" presetClass="entr" presetSubtype="528"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anim calcmode="lin" valueType="num">
                                      <p:cBhvr>
                                        <p:cTn id="22" dur="500" fill="hold"/>
                                        <p:tgtEl>
                                          <p:spTgt spid="27"/>
                                        </p:tgtEl>
                                        <p:attrNameLst>
                                          <p:attrName>ppt_x</p:attrName>
                                        </p:attrNameLst>
                                      </p:cBhvr>
                                      <p:tavLst>
                                        <p:tav tm="0">
                                          <p:val>
                                            <p:fltVal val="0.5"/>
                                          </p:val>
                                        </p:tav>
                                        <p:tav tm="100000">
                                          <p:val>
                                            <p:strVal val="#ppt_x"/>
                                          </p:val>
                                        </p:tav>
                                      </p:tavLst>
                                    </p:anim>
                                    <p:anim calcmode="lin" valueType="num">
                                      <p:cBhvr>
                                        <p:cTn id="23" dur="500" fill="hold"/>
                                        <p:tgtEl>
                                          <p:spTgt spid="27"/>
                                        </p:tgtEl>
                                        <p:attrNameLst>
                                          <p:attrName>ppt_y</p:attrName>
                                        </p:attrNameLst>
                                      </p:cBhvr>
                                      <p:tavLst>
                                        <p:tav tm="0">
                                          <p:val>
                                            <p:fltVal val="0.5"/>
                                          </p:val>
                                        </p:tav>
                                        <p:tav tm="100000">
                                          <p:val>
                                            <p:strVal val="#ppt_y"/>
                                          </p:val>
                                        </p:tav>
                                      </p:tavLst>
                                    </p:anim>
                                  </p:childTnLst>
                                </p:cTn>
                              </p:par>
                            </p:childTnLst>
                          </p:cTn>
                        </p:par>
                        <p:par>
                          <p:cTn id="24" fill="hold">
                            <p:stCondLst>
                              <p:cond delay="1450"/>
                            </p:stCondLst>
                            <p:childTnLst>
                              <p:par>
                                <p:cTn id="25" presetID="2" presetClass="entr" presetSubtype="2"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1+#ppt_w/2"/>
                                          </p:val>
                                        </p:tav>
                                        <p:tav tm="100000">
                                          <p:val>
                                            <p:strVal val="#ppt_x"/>
                                          </p:val>
                                        </p:tav>
                                      </p:tavLst>
                                    </p:anim>
                                    <p:anim calcmode="lin" valueType="num">
                                      <p:cBhvr additive="base">
                                        <p:cTn id="28"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7" grpId="0"/>
      <p:bldP spid="3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參考文獻</a:t>
            </a:r>
            <a:endParaRPr lang="zh-CN" altLang="en-US" sz="1700" b="1" dirty="0">
              <a:solidFill>
                <a:srgbClr val="1B4367"/>
              </a:solidFill>
              <a:cs typeface="+mn-ea"/>
              <a:sym typeface="+mn-lt"/>
            </a:endParaRPr>
          </a:p>
        </p:txBody>
      </p:sp>
      <p:sp>
        <p:nvSpPr>
          <p:cNvPr id="27" name="文本框 31"/>
          <p:cNvSpPr txBox="1"/>
          <p:nvPr/>
        </p:nvSpPr>
        <p:spPr>
          <a:xfrm>
            <a:off x="1254737" y="911124"/>
            <a:ext cx="2600712" cy="807913"/>
          </a:xfrm>
          <a:prstGeom prst="rect">
            <a:avLst/>
          </a:prstGeom>
          <a:noFill/>
        </p:spPr>
        <p:txBody>
          <a:bodyPr wrap="none" lIns="68580" tIns="34290" rIns="68580" bIns="34290" rtlCol="0">
            <a:spAutoFit/>
          </a:bodyPr>
          <a:lstStyle/>
          <a:p>
            <a:r>
              <a:rPr lang="zh-CN" altLang="zh-CN" sz="4800" b="1" dirty="0">
                <a:solidFill>
                  <a:srgbClr val="1B4367"/>
                </a:solidFill>
              </a:rPr>
              <a:t>参</a:t>
            </a:r>
            <a:r>
              <a:rPr lang="zh-CN" altLang="zh-CN" sz="4800" b="1" dirty="0" smtClean="0">
                <a:solidFill>
                  <a:srgbClr val="1B4367"/>
                </a:solidFill>
              </a:rPr>
              <a:t>考</a:t>
            </a:r>
            <a:r>
              <a:rPr lang="zh-TW" altLang="en-US" sz="4800" b="1" dirty="0">
                <a:solidFill>
                  <a:srgbClr val="1B4367"/>
                </a:solidFill>
              </a:rPr>
              <a:t>文獻</a:t>
            </a:r>
            <a:endParaRPr lang="zh-CN" altLang="en-US" sz="4800" b="1" dirty="0">
              <a:solidFill>
                <a:srgbClr val="1B4367"/>
              </a:solidFill>
            </a:endParaRPr>
          </a:p>
        </p:txBody>
      </p:sp>
      <p:cxnSp>
        <p:nvCxnSpPr>
          <p:cNvPr id="16" name="直接连接符 1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35" name="文本框 19"/>
          <p:cNvSpPr txBox="1"/>
          <p:nvPr/>
        </p:nvSpPr>
        <p:spPr>
          <a:xfrm>
            <a:off x="1014607" y="1719037"/>
            <a:ext cx="7650195" cy="1361911"/>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zh-TW" altLang="zh-TW" sz="1400" dirty="0">
                <a:latin typeface="標楷體" panose="03000509000000000000" pitchFamily="65" charset="-120"/>
                <a:ea typeface="標楷體" panose="03000509000000000000" pitchFamily="65" charset="-120"/>
              </a:rPr>
              <a:t>張峻瑋</a:t>
            </a:r>
            <a:r>
              <a:rPr lang="en-US" altLang="zh-TW" sz="1400" dirty="0">
                <a:latin typeface="標楷體" panose="03000509000000000000" pitchFamily="65" charset="-120"/>
                <a:ea typeface="標楷體" panose="03000509000000000000" pitchFamily="65" charset="-120"/>
              </a:rPr>
              <a:t>. (2019). 3D </a:t>
            </a:r>
            <a:r>
              <a:rPr lang="zh-TW" altLang="zh-TW" sz="1400" dirty="0">
                <a:latin typeface="標楷體" panose="03000509000000000000" pitchFamily="65" charset="-120"/>
                <a:ea typeface="標楷體" panose="03000509000000000000" pitchFamily="65" charset="-120"/>
              </a:rPr>
              <a:t>效果圖擬真度影響設計發展之視覺思考研究</a:t>
            </a:r>
            <a:r>
              <a:rPr lang="en-US" altLang="zh-TW" sz="1400" dirty="0">
                <a:latin typeface="標楷體" panose="03000509000000000000" pitchFamily="65" charset="-120"/>
                <a:ea typeface="標楷體" panose="03000509000000000000" pitchFamily="65" charset="-120"/>
              </a:rPr>
              <a:t>. </a:t>
            </a:r>
            <a:r>
              <a:rPr lang="zh-TW" altLang="zh-TW" sz="1400" dirty="0">
                <a:latin typeface="標楷體" panose="03000509000000000000" pitchFamily="65" charset="-120"/>
                <a:ea typeface="標楷體" panose="03000509000000000000" pitchFamily="65" charset="-120"/>
              </a:rPr>
              <a:t>中原大學室內設計研究所學位論文</a:t>
            </a:r>
            <a:r>
              <a:rPr lang="en-US" altLang="zh-TW" sz="1400" dirty="0">
                <a:latin typeface="標楷體" panose="03000509000000000000" pitchFamily="65" charset="-120"/>
                <a:ea typeface="標楷體" panose="03000509000000000000" pitchFamily="65" charset="-120"/>
              </a:rPr>
              <a:t>, 1-184.</a:t>
            </a:r>
            <a:endParaRPr lang="zh-TW" altLang="zh-TW" sz="1400" dirty="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zh-TW" altLang="zh-TW" sz="1400" dirty="0">
                <a:latin typeface="標楷體" panose="03000509000000000000" pitchFamily="65" charset="-120"/>
                <a:ea typeface="標楷體" panose="03000509000000000000" pitchFamily="65" charset="-120"/>
              </a:rPr>
              <a:t>楊詒鈞</a:t>
            </a:r>
            <a:r>
              <a:rPr lang="en-US" altLang="zh-TW" sz="1400" dirty="0">
                <a:latin typeface="標楷體" panose="03000509000000000000" pitchFamily="65" charset="-120"/>
                <a:ea typeface="標楷體" panose="03000509000000000000" pitchFamily="65" charset="-120"/>
              </a:rPr>
              <a:t>(2021)</a:t>
            </a:r>
            <a:r>
              <a:rPr lang="zh-TW" altLang="zh-TW" sz="1400" dirty="0">
                <a:latin typeface="標楷體" panose="03000509000000000000" pitchFamily="65" charset="-120"/>
                <a:ea typeface="標楷體" panose="03000509000000000000" pitchFamily="65" charset="-120"/>
              </a:rPr>
              <a:t>。生成對抗網路應用於多角度學習情緒辨識之研究</a:t>
            </a:r>
            <a:r>
              <a:rPr lang="en-US" altLang="zh-TW" sz="1400" dirty="0">
                <a:latin typeface="標楷體" panose="03000509000000000000" pitchFamily="65" charset="-120"/>
                <a:ea typeface="標楷體" panose="03000509000000000000" pitchFamily="65" charset="-120"/>
              </a:rPr>
              <a:t>(</a:t>
            </a:r>
            <a:r>
              <a:rPr lang="zh-TW" altLang="zh-TW" sz="1400" dirty="0">
                <a:latin typeface="標楷體" panose="03000509000000000000" pitchFamily="65" charset="-120"/>
                <a:ea typeface="標楷體" panose="03000509000000000000" pitchFamily="65" charset="-120"/>
              </a:rPr>
              <a:t>碩士論文</a:t>
            </a:r>
            <a:r>
              <a:rPr lang="en-US" altLang="zh-TW" sz="1400" dirty="0">
                <a:latin typeface="標楷體" panose="03000509000000000000" pitchFamily="65" charset="-120"/>
                <a:ea typeface="標楷體" panose="03000509000000000000" pitchFamily="65" charset="-120"/>
              </a:rPr>
              <a:t>)</a:t>
            </a:r>
            <a:r>
              <a:rPr lang="zh-TW" altLang="zh-TW" sz="1400" dirty="0">
                <a:latin typeface="標楷體" panose="03000509000000000000" pitchFamily="65" charset="-120"/>
                <a:ea typeface="標楷體" panose="03000509000000000000" pitchFamily="65" charset="-120"/>
              </a:rPr>
              <a:t>。國立中興大學資訊管理學系。</a:t>
            </a:r>
          </a:p>
          <a:p>
            <a:pPr marL="285750" indent="-285750">
              <a:buFont typeface="Arial" panose="020B0604020202020204" pitchFamily="34" charset="0"/>
              <a:buChar char="•"/>
            </a:pPr>
            <a:r>
              <a:rPr lang="zh-TW" altLang="zh-TW" sz="1400" dirty="0">
                <a:latin typeface="標楷體" panose="03000509000000000000" pitchFamily="65" charset="-120"/>
                <a:ea typeface="標楷體" panose="03000509000000000000" pitchFamily="65" charset="-120"/>
              </a:rPr>
              <a:t>簡嘉琳</a:t>
            </a:r>
            <a:r>
              <a:rPr lang="en-US" altLang="zh-TW" sz="1400" dirty="0">
                <a:latin typeface="標楷體" panose="03000509000000000000" pitchFamily="65" charset="-120"/>
                <a:ea typeface="標楷體" panose="03000509000000000000" pitchFamily="65" charset="-120"/>
              </a:rPr>
              <a:t>(2021)</a:t>
            </a:r>
            <a:r>
              <a:rPr lang="zh-TW" altLang="zh-TW" sz="1400" dirty="0">
                <a:latin typeface="標楷體" panose="03000509000000000000" pitchFamily="65" charset="-120"/>
                <a:ea typeface="標楷體" panose="03000509000000000000" pitchFamily="65" charset="-120"/>
              </a:rPr>
              <a:t>。基於生成對抗網路的繪畫風格轉換</a:t>
            </a:r>
            <a:r>
              <a:rPr lang="en-US" altLang="zh-TW" sz="1400" dirty="0">
                <a:latin typeface="標楷體" panose="03000509000000000000" pitchFamily="65" charset="-120"/>
                <a:ea typeface="標楷體" panose="03000509000000000000" pitchFamily="65" charset="-120"/>
              </a:rPr>
              <a:t>(</a:t>
            </a:r>
            <a:r>
              <a:rPr lang="zh-TW" altLang="zh-TW" sz="1400" dirty="0">
                <a:latin typeface="標楷體" panose="03000509000000000000" pitchFamily="65" charset="-120"/>
                <a:ea typeface="標楷體" panose="03000509000000000000" pitchFamily="65" charset="-120"/>
              </a:rPr>
              <a:t>碩士論文</a:t>
            </a:r>
            <a:r>
              <a:rPr lang="en-US" altLang="zh-TW" sz="1400" dirty="0">
                <a:latin typeface="標楷體" panose="03000509000000000000" pitchFamily="65" charset="-120"/>
                <a:ea typeface="標楷體" panose="03000509000000000000" pitchFamily="65" charset="-120"/>
              </a:rPr>
              <a:t>) </a:t>
            </a:r>
            <a:r>
              <a:rPr lang="zh-TW" altLang="zh-TW" sz="1400" dirty="0">
                <a:latin typeface="標楷體" panose="03000509000000000000" pitchFamily="65" charset="-120"/>
                <a:ea typeface="標楷體" panose="03000509000000000000" pitchFamily="65" charset="-120"/>
              </a:rPr>
              <a:t>。國立宜蘭大學資訊工程學系研究所。</a:t>
            </a:r>
          </a:p>
        </p:txBody>
      </p:sp>
    </p:spTree>
    <p:extLst>
      <p:ext uri="{BB962C8B-B14F-4D97-AF65-F5344CB8AC3E}">
        <p14:creationId xmlns:p14="http://schemas.microsoft.com/office/powerpoint/2010/main" val="4131438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 calcmode="lin" valueType="num">
                                      <p:cBhvr>
                                        <p:cTn id="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9"/>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300"/>
                                        <p:tgtEl>
                                          <p:spTgt spid="16"/>
                                        </p:tgtEl>
                                      </p:cBhvr>
                                    </p:animEffect>
                                  </p:childTnLst>
                                </p:cTn>
                              </p:par>
                            </p:childTnLst>
                          </p:cTn>
                        </p:par>
                        <p:par>
                          <p:cTn id="16" fill="hold">
                            <p:stCondLst>
                              <p:cond delay="950"/>
                            </p:stCondLst>
                            <p:childTnLst>
                              <p:par>
                                <p:cTn id="17" presetID="53" presetClass="entr" presetSubtype="528"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anim calcmode="lin" valueType="num">
                                      <p:cBhvr>
                                        <p:cTn id="22" dur="500" fill="hold"/>
                                        <p:tgtEl>
                                          <p:spTgt spid="27"/>
                                        </p:tgtEl>
                                        <p:attrNameLst>
                                          <p:attrName>ppt_x</p:attrName>
                                        </p:attrNameLst>
                                      </p:cBhvr>
                                      <p:tavLst>
                                        <p:tav tm="0">
                                          <p:val>
                                            <p:fltVal val="0.5"/>
                                          </p:val>
                                        </p:tav>
                                        <p:tav tm="100000">
                                          <p:val>
                                            <p:strVal val="#ppt_x"/>
                                          </p:val>
                                        </p:tav>
                                      </p:tavLst>
                                    </p:anim>
                                    <p:anim calcmode="lin" valueType="num">
                                      <p:cBhvr>
                                        <p:cTn id="23" dur="500" fill="hold"/>
                                        <p:tgtEl>
                                          <p:spTgt spid="27"/>
                                        </p:tgtEl>
                                        <p:attrNameLst>
                                          <p:attrName>ppt_y</p:attrName>
                                        </p:attrNameLst>
                                      </p:cBhvr>
                                      <p:tavLst>
                                        <p:tav tm="0">
                                          <p:val>
                                            <p:fltVal val="0.5"/>
                                          </p:val>
                                        </p:tav>
                                        <p:tav tm="100000">
                                          <p:val>
                                            <p:strVal val="#ppt_y"/>
                                          </p:val>
                                        </p:tav>
                                      </p:tavLst>
                                    </p:anim>
                                  </p:childTnLst>
                                </p:cTn>
                              </p:par>
                            </p:childTnLst>
                          </p:cTn>
                        </p:par>
                        <p:par>
                          <p:cTn id="24" fill="hold">
                            <p:stCondLst>
                              <p:cond delay="1450"/>
                            </p:stCondLst>
                            <p:childTnLst>
                              <p:par>
                                <p:cTn id="25" presetID="2" presetClass="entr" presetSubtype="2"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1+#ppt_w/2"/>
                                          </p:val>
                                        </p:tav>
                                        <p:tav tm="100000">
                                          <p:val>
                                            <p:strVal val="#ppt_x"/>
                                          </p:val>
                                        </p:tav>
                                      </p:tavLst>
                                    </p:anim>
                                    <p:anim calcmode="lin" valueType="num">
                                      <p:cBhvr additive="base">
                                        <p:cTn id="28"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7" grpId="0"/>
      <p:bldP spid="35"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文本框 9"/>
          <p:cNvSpPr txBox="1"/>
          <p:nvPr/>
        </p:nvSpPr>
        <p:spPr>
          <a:xfrm>
            <a:off x="1652684" y="1918304"/>
            <a:ext cx="5662516" cy="1084912"/>
          </a:xfrm>
          <a:prstGeom prst="rect">
            <a:avLst/>
          </a:prstGeom>
          <a:noFill/>
        </p:spPr>
        <p:txBody>
          <a:bodyPr wrap="square" lIns="68580" tIns="34290" rIns="68580" bIns="34290" rtlCol="0">
            <a:spAutoFit/>
          </a:bodyPr>
          <a:lstStyle/>
          <a:p>
            <a:pPr algn="ctr">
              <a:defRPr/>
            </a:pPr>
            <a:r>
              <a:rPr lang="zh-TW" altLang="en-US" sz="6600" b="1" dirty="0" smtClean="0">
                <a:solidFill>
                  <a:srgbClr val="1B4367"/>
                </a:solidFill>
                <a:cs typeface="+mn-ea"/>
                <a:sym typeface="+mn-lt"/>
              </a:rPr>
              <a:t>謝謝各位評審</a:t>
            </a:r>
            <a:endParaRPr lang="en-US" altLang="zh-CN" sz="6600" b="1" dirty="0">
              <a:solidFill>
                <a:srgbClr val="1B4367"/>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3200340"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人工智慧的發展</a:t>
            </a:r>
            <a:endParaRPr lang="zh-CN" altLang="en-US" sz="2000" b="1" dirty="0">
              <a:solidFill>
                <a:srgbClr val="1B4367"/>
              </a:solidFill>
              <a:cs typeface="+mn-ea"/>
              <a:sym typeface="+mn-lt"/>
            </a:endParaRPr>
          </a:p>
        </p:txBody>
      </p:sp>
      <p:sp>
        <p:nvSpPr>
          <p:cNvPr id="20494" name="TextBox 13"/>
          <p:cNvSpPr txBox="1"/>
          <p:nvPr/>
        </p:nvSpPr>
        <p:spPr>
          <a:xfrm>
            <a:off x="871788" y="1708829"/>
            <a:ext cx="7162740" cy="738664"/>
          </a:xfrm>
          <a:prstGeom prst="rect">
            <a:avLst/>
          </a:prstGeom>
          <a:noFill/>
          <a:ln w="9525">
            <a:noFill/>
            <a:miter/>
          </a:ln>
        </p:spPr>
        <p:txBody>
          <a:bodyPr wrap="square" lIns="0" tIns="0" rIns="0" bIns="0">
            <a:spAutoFit/>
          </a:bodyPr>
          <a:lstStyle/>
          <a:p>
            <a:r>
              <a:rPr lang="zh-TW" altLang="en-US" sz="1600" dirty="0" smtClean="0"/>
              <a:t>使用</a:t>
            </a:r>
            <a:r>
              <a:rPr lang="zh-TW" altLang="en-US" sz="1600" b="1" dirty="0"/>
              <a:t>生成對抗網路</a:t>
            </a:r>
            <a:r>
              <a:rPr lang="zh-TW" altLang="en-US" sz="1600" dirty="0" smtClean="0"/>
              <a:t>將</a:t>
            </a:r>
            <a:r>
              <a:rPr lang="zh-TW" altLang="zh-TW" sz="1600" dirty="0" smtClean="0"/>
              <a:t>三</a:t>
            </a:r>
            <a:r>
              <a:rPr lang="zh-TW" altLang="zh-TW" sz="1600" dirty="0"/>
              <a:t>維立面圖像轉換</a:t>
            </a:r>
            <a:r>
              <a:rPr lang="zh-TW" altLang="zh-TW" sz="1600" dirty="0" smtClean="0"/>
              <a:t>為照片</a:t>
            </a:r>
            <a:endParaRPr lang="en-US" altLang="zh-TW" sz="1600" dirty="0" smtClean="0"/>
          </a:p>
          <a:p>
            <a:endParaRPr lang="en-US" altLang="zh-TW" sz="1600" dirty="0" smtClean="0"/>
          </a:p>
          <a:p>
            <a:r>
              <a:rPr lang="zh-TW" altLang="en-US" sz="1600" b="1" dirty="0">
                <a:solidFill>
                  <a:srgbClr val="FF0000"/>
                </a:solidFill>
                <a:latin typeface="+mn-ea"/>
              </a:rPr>
              <a:t>市面上卻鮮少有對室內設計進行的研究</a:t>
            </a:r>
            <a:endParaRPr lang="zh-TW" altLang="zh-TW" sz="1600" b="1" dirty="0">
              <a:solidFill>
                <a:srgbClr val="FF0000"/>
              </a:solidFill>
              <a:latin typeface="+mn-ea"/>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研究動機</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7" name="Picture 2" descr="16402013097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0453" y="2638775"/>
            <a:ext cx="5273675"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69297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3200340"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生成對抗網路</a:t>
            </a:r>
            <a:endParaRPr lang="zh-CN" altLang="en-US" sz="2000" b="1" dirty="0">
              <a:solidFill>
                <a:srgbClr val="1B4367"/>
              </a:solidFill>
              <a:cs typeface="+mn-ea"/>
              <a:sym typeface="+mn-lt"/>
            </a:endParaRPr>
          </a:p>
        </p:txBody>
      </p:sp>
      <p:sp>
        <p:nvSpPr>
          <p:cNvPr id="20494" name="TextBox 13"/>
          <p:cNvSpPr txBox="1"/>
          <p:nvPr/>
        </p:nvSpPr>
        <p:spPr>
          <a:xfrm>
            <a:off x="871788" y="1708829"/>
            <a:ext cx="7162740" cy="2215991"/>
          </a:xfrm>
          <a:prstGeom prst="rect">
            <a:avLst/>
          </a:prstGeom>
          <a:noFill/>
          <a:ln w="9525">
            <a:noFill/>
            <a:miter/>
          </a:ln>
        </p:spPr>
        <p:txBody>
          <a:bodyPr wrap="square" lIns="0" tIns="0" rIns="0" bIns="0">
            <a:spAutoFit/>
          </a:bodyPr>
          <a:lstStyle/>
          <a:p>
            <a:r>
              <a:rPr lang="zh-TW" altLang="en-US" sz="1600" dirty="0" smtClean="0"/>
              <a:t>由 </a:t>
            </a:r>
            <a:r>
              <a:rPr lang="en-US" altLang="zh-TW" sz="1600" dirty="0"/>
              <a:t>Ian J. </a:t>
            </a:r>
            <a:r>
              <a:rPr lang="en-US" altLang="zh-TW" sz="1600" dirty="0" err="1"/>
              <a:t>Goodfellow</a:t>
            </a:r>
            <a:r>
              <a:rPr lang="en-US" altLang="zh-TW" sz="1600" dirty="0"/>
              <a:t> </a:t>
            </a:r>
            <a:r>
              <a:rPr lang="zh-TW" altLang="en-US" sz="1600" dirty="0" smtClean="0"/>
              <a:t>於 </a:t>
            </a:r>
            <a:r>
              <a:rPr lang="en-US" altLang="zh-TW" sz="1600" dirty="0"/>
              <a:t>2014 </a:t>
            </a:r>
            <a:r>
              <a:rPr lang="zh-TW" altLang="en-US" sz="1600" dirty="0"/>
              <a:t>年所提出</a:t>
            </a:r>
            <a:endParaRPr lang="en-US" altLang="zh-TW" sz="1600" b="1" dirty="0" smtClean="0">
              <a:latin typeface="+mn-ea"/>
            </a:endParaRPr>
          </a:p>
          <a:p>
            <a:endParaRPr lang="en-US" altLang="zh-TW" sz="1600" b="1" dirty="0" smtClean="0">
              <a:latin typeface="+mn-ea"/>
            </a:endParaRPr>
          </a:p>
          <a:p>
            <a:r>
              <a:rPr lang="zh-TW" altLang="en-US" sz="1600" b="1" dirty="0" smtClean="0">
                <a:latin typeface="+mn-ea"/>
              </a:rPr>
              <a:t>生成對抗網路能夠無中生有的生成一個從未出現過的圖片</a:t>
            </a:r>
            <a:endParaRPr lang="en-US" altLang="zh-TW" sz="1600" b="1" dirty="0" smtClean="0">
              <a:latin typeface="+mn-ea"/>
            </a:endParaRPr>
          </a:p>
          <a:p>
            <a:endParaRPr lang="en-US" altLang="zh-TW" sz="1600" b="1" dirty="0">
              <a:latin typeface="+mn-ea"/>
            </a:endParaRPr>
          </a:p>
          <a:p>
            <a:r>
              <a:rPr lang="zh-TW" altLang="en-US" sz="1600" dirty="0" smtClean="0">
                <a:latin typeface="+mn-ea"/>
              </a:rPr>
              <a:t>為兩個神經網路之間的戰爭</a:t>
            </a:r>
            <a:r>
              <a:rPr lang="en-US" altLang="zh-TW" sz="1600" dirty="0" smtClean="0">
                <a:latin typeface="+mn-ea"/>
              </a:rPr>
              <a:t>(</a:t>
            </a:r>
            <a:r>
              <a:rPr lang="zh-TW" altLang="en-US" sz="1600" b="1" dirty="0" smtClean="0">
                <a:latin typeface="+mn-ea"/>
              </a:rPr>
              <a:t>生成器</a:t>
            </a:r>
            <a:r>
              <a:rPr lang="zh-TW" altLang="en-US" sz="1600" dirty="0" smtClean="0">
                <a:latin typeface="+mn-ea"/>
              </a:rPr>
              <a:t>、</a:t>
            </a:r>
            <a:r>
              <a:rPr lang="zh-TW" altLang="en-US" sz="1600" b="1" dirty="0" smtClean="0">
                <a:latin typeface="+mn-ea"/>
              </a:rPr>
              <a:t>判別器</a:t>
            </a:r>
            <a:r>
              <a:rPr lang="en-US" altLang="zh-TW" sz="1600" dirty="0" smtClean="0">
                <a:latin typeface="+mn-ea"/>
              </a:rPr>
              <a:t>)</a:t>
            </a:r>
          </a:p>
          <a:p>
            <a:endParaRPr lang="en-US" altLang="zh-TW" sz="1600" dirty="0">
              <a:latin typeface="+mn-ea"/>
            </a:endParaRPr>
          </a:p>
          <a:p>
            <a:r>
              <a:rPr lang="zh-TW" altLang="en-US" sz="1600" b="1" dirty="0" smtClean="0">
                <a:latin typeface="+mn-ea"/>
              </a:rPr>
              <a:t>生成器</a:t>
            </a:r>
            <a:r>
              <a:rPr lang="zh-TW" altLang="en-US" sz="1600" dirty="0" smtClean="0">
                <a:latin typeface="+mn-ea"/>
              </a:rPr>
              <a:t> </a:t>
            </a:r>
            <a:r>
              <a:rPr lang="en-US" altLang="zh-TW" sz="1600" dirty="0" smtClean="0">
                <a:latin typeface="+mn-ea"/>
              </a:rPr>
              <a:t>:</a:t>
            </a:r>
            <a:r>
              <a:rPr lang="zh-TW" altLang="en-US" sz="1600" dirty="0" smtClean="0">
                <a:latin typeface="+mn-ea"/>
              </a:rPr>
              <a:t> 負責生成圖片</a:t>
            </a:r>
            <a:endParaRPr lang="en-US" altLang="zh-TW" sz="1600" dirty="0" smtClean="0">
              <a:latin typeface="+mn-ea"/>
            </a:endParaRPr>
          </a:p>
          <a:p>
            <a:endParaRPr lang="en-US" altLang="zh-TW" sz="1600" dirty="0">
              <a:latin typeface="+mn-ea"/>
            </a:endParaRPr>
          </a:p>
          <a:p>
            <a:r>
              <a:rPr lang="zh-TW" altLang="en-US" sz="1600" b="1" dirty="0" smtClean="0">
                <a:latin typeface="+mn-ea"/>
              </a:rPr>
              <a:t>判別器</a:t>
            </a:r>
            <a:r>
              <a:rPr lang="zh-TW" altLang="en-US" sz="1600" dirty="0" smtClean="0">
                <a:latin typeface="+mn-ea"/>
              </a:rPr>
              <a:t> </a:t>
            </a:r>
            <a:r>
              <a:rPr lang="en-US" altLang="zh-TW" sz="1600" dirty="0" smtClean="0">
                <a:latin typeface="+mn-ea"/>
              </a:rPr>
              <a:t>:</a:t>
            </a:r>
            <a:r>
              <a:rPr lang="zh-TW" altLang="en-US" sz="1600" dirty="0" smtClean="0">
                <a:latin typeface="+mn-ea"/>
              </a:rPr>
              <a:t> 負責判別圖片的真假</a:t>
            </a:r>
            <a:endParaRPr lang="zh-TW" altLang="zh-TW" sz="1600" dirty="0">
              <a:latin typeface="+mn-ea"/>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研究動機</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2206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5638</TotalTime>
  <Words>7663</Words>
  <Application>Microsoft Office PowerPoint</Application>
  <PresentationFormat>如螢幕大小 (16:9)</PresentationFormat>
  <Paragraphs>540</Paragraphs>
  <Slides>77</Slides>
  <Notes>77</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77</vt:i4>
      </vt:variant>
    </vt:vector>
  </HeadingPairs>
  <TitlesOfParts>
    <vt:vector size="87" baseType="lpstr">
      <vt:lpstr>微软雅黑</vt:lpstr>
      <vt:lpstr>宋体</vt:lpstr>
      <vt:lpstr>微軟正黑體</vt:lpstr>
      <vt:lpstr>新細明體</vt:lpstr>
      <vt:lpstr>標楷體</vt:lpstr>
      <vt:lpstr>Arial</vt:lpstr>
      <vt:lpstr>Calibri</vt:lpstr>
      <vt:lpstr>Times New Roman</vt:lpstr>
      <vt:lpstr>Wingdings</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
  <dc:description>http://www.ypppt.com/</dc:description>
  <cp:lastModifiedBy>Microsoft 帳戶</cp:lastModifiedBy>
  <cp:revision>900</cp:revision>
  <dcterms:created xsi:type="dcterms:W3CDTF">2016-05-20T12:59:00Z</dcterms:created>
  <dcterms:modified xsi:type="dcterms:W3CDTF">2022-07-24T17:02:20Z</dcterms:modified>
  <cp:category/>
  <cp:contentStatus>ytfcells</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2052-10.1.0.5745</vt:lpwstr>
  </property>
</Properties>
</file>